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7" r:id="rId6"/>
    <p:sldId id="266" r:id="rId7"/>
    <p:sldId id="274" r:id="rId8"/>
    <p:sldId id="275" r:id="rId9"/>
    <p:sldId id="276" r:id="rId10"/>
    <p:sldId id="262" r:id="rId11"/>
    <p:sldId id="263" r:id="rId12"/>
    <p:sldId id="270" r:id="rId13"/>
    <p:sldId id="268" r:id="rId14"/>
    <p:sldId id="264" r:id="rId15"/>
    <p:sldId id="26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425" dt="2026-09-15T13:03:42.149"/>
    <p1510:client id="{D344E306-25A7-BE18-9987-E4C47FE0D107}" v="35" dt="2026-09-17T10:54:37.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1108"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0000000-0000-0000-0000-000000000000}"/>
    <pc:docChg chg="modSld">
      <pc:chgData name="" userId="" providerId="" clId="Web-{00000000-0000-0000-0000-000000000000}" dt="2026-09-15T12:40:51.346" v="0" actId="20577"/>
      <pc:docMkLst>
        <pc:docMk/>
      </pc:docMkLst>
      <pc:sldChg chg="modSp">
        <pc:chgData name="" userId="" providerId="" clId="Web-{00000000-0000-0000-0000-000000000000}" dt="2026-09-15T12:40:51.346" v="0" actId="20577"/>
        <pc:sldMkLst>
          <pc:docMk/>
          <pc:sldMk cId="890527048" sldId="256"/>
        </pc:sldMkLst>
        <pc:spChg chg="mod">
          <ac:chgData name="" userId="" providerId="" clId="Web-{00000000-0000-0000-0000-000000000000}" dt="2026-09-15T12:40:51.346" v="0" actId="20577"/>
          <ac:spMkLst>
            <pc:docMk/>
            <pc:sldMk cId="890527048" sldId="256"/>
            <ac:spMk id="3" creationId="{00000000-0000-0000-0000-000000000000}"/>
          </ac:spMkLst>
        </pc:spChg>
      </pc:sldChg>
    </pc:docChg>
  </pc:docChgLst>
  <pc:docChgLst>
    <pc:chgData name="R Glenister" userId="S::rglenister@sutton-valence.kent.sch.uk::1d0f9eac-a0e1-431a-b669-0692eb9f8ee7" providerId="AD" clId="Web-{D344E306-25A7-BE18-9987-E4C47FE0D107}"/>
    <pc:docChg chg="delSld modSld">
      <pc:chgData name="R Glenister" userId="S::rglenister@sutton-valence.kent.sch.uk::1d0f9eac-a0e1-431a-b669-0692eb9f8ee7" providerId="AD" clId="Web-{D344E306-25A7-BE18-9987-E4C47FE0D107}" dt="2026-09-17T10:54:37.098" v="31"/>
      <pc:docMkLst>
        <pc:docMk/>
      </pc:docMkLst>
      <pc:sldChg chg="modSp">
        <pc:chgData name="R Glenister" userId="S::rglenister@sutton-valence.kent.sch.uk::1d0f9eac-a0e1-431a-b669-0692eb9f8ee7" providerId="AD" clId="Web-{D344E306-25A7-BE18-9987-E4C47FE0D107}" dt="2026-09-17T10:52:54.829" v="19" actId="20577"/>
        <pc:sldMkLst>
          <pc:docMk/>
          <pc:sldMk cId="1983974758" sldId="258"/>
        </pc:sldMkLst>
        <pc:spChg chg="mod">
          <ac:chgData name="R Glenister" userId="S::rglenister@sutton-valence.kent.sch.uk::1d0f9eac-a0e1-431a-b669-0692eb9f8ee7" providerId="AD" clId="Web-{D344E306-25A7-BE18-9987-E4C47FE0D107}" dt="2026-09-17T10:52:54.829" v="19" actId="20577"/>
          <ac:spMkLst>
            <pc:docMk/>
            <pc:sldMk cId="1983974758" sldId="258"/>
            <ac:spMk id="3" creationId="{00000000-0000-0000-0000-000000000000}"/>
          </ac:spMkLst>
        </pc:spChg>
      </pc:sldChg>
      <pc:sldChg chg="del">
        <pc:chgData name="R Glenister" userId="S::rglenister@sutton-valence.kent.sch.uk::1d0f9eac-a0e1-431a-b669-0692eb9f8ee7" providerId="AD" clId="Web-{D344E306-25A7-BE18-9987-E4C47FE0D107}" dt="2026-09-17T10:54:25.019" v="29"/>
        <pc:sldMkLst>
          <pc:docMk/>
          <pc:sldMk cId="3404860027" sldId="261"/>
        </pc:sldMkLst>
      </pc:sldChg>
      <pc:sldChg chg="modSp">
        <pc:chgData name="R Glenister" userId="S::rglenister@sutton-valence.kent.sch.uk::1d0f9eac-a0e1-431a-b669-0692eb9f8ee7" providerId="AD" clId="Web-{D344E306-25A7-BE18-9987-E4C47FE0D107}" dt="2026-09-17T10:53:22.236" v="23" actId="20577"/>
        <pc:sldMkLst>
          <pc:docMk/>
          <pc:sldMk cId="2466962480" sldId="267"/>
        </pc:sldMkLst>
        <pc:spChg chg="mod">
          <ac:chgData name="R Glenister" userId="S::rglenister@sutton-valence.kent.sch.uk::1d0f9eac-a0e1-431a-b669-0692eb9f8ee7" providerId="AD" clId="Web-{D344E306-25A7-BE18-9987-E4C47FE0D107}" dt="2026-09-17T10:53:22.236" v="23" actId="20577"/>
          <ac:spMkLst>
            <pc:docMk/>
            <pc:sldMk cId="2466962480" sldId="267"/>
            <ac:spMk id="3" creationId="{00000000-0000-0000-0000-000000000000}"/>
          </ac:spMkLst>
        </pc:spChg>
      </pc:sldChg>
      <pc:sldChg chg="del">
        <pc:chgData name="R Glenister" userId="S::rglenister@sutton-valence.kent.sch.uk::1d0f9eac-a0e1-431a-b669-0692eb9f8ee7" providerId="AD" clId="Web-{D344E306-25A7-BE18-9987-E4C47FE0D107}" dt="2026-09-17T10:54:25.160" v="30"/>
        <pc:sldMkLst>
          <pc:docMk/>
          <pc:sldMk cId="775862468" sldId="269"/>
        </pc:sldMkLst>
      </pc:sldChg>
      <pc:sldChg chg="del">
        <pc:chgData name="R Glenister" userId="S::rglenister@sutton-valence.kent.sch.uk::1d0f9eac-a0e1-431a-b669-0692eb9f8ee7" providerId="AD" clId="Web-{D344E306-25A7-BE18-9987-E4C47FE0D107}" dt="2026-09-17T10:54:37.098" v="31"/>
        <pc:sldMkLst>
          <pc:docMk/>
          <pc:sldMk cId="3761476111" sldId="273"/>
        </pc:sldMkLst>
      </pc:sldChg>
      <pc:sldChg chg="modSp">
        <pc:chgData name="R Glenister" userId="S::rglenister@sutton-valence.kent.sch.uk::1d0f9eac-a0e1-431a-b669-0692eb9f8ee7" providerId="AD" clId="Web-{D344E306-25A7-BE18-9987-E4C47FE0D107}" dt="2026-09-17T10:54:12.128" v="28" actId="20577"/>
        <pc:sldMkLst>
          <pc:docMk/>
          <pc:sldMk cId="1498490705" sldId="276"/>
        </pc:sldMkLst>
        <pc:spChg chg="mod">
          <ac:chgData name="R Glenister" userId="S::rglenister@sutton-valence.kent.sch.uk::1d0f9eac-a0e1-431a-b669-0692eb9f8ee7" providerId="AD" clId="Web-{D344E306-25A7-BE18-9987-E4C47FE0D107}" dt="2026-09-17T10:54:12.128" v="28" actId="20577"/>
          <ac:spMkLst>
            <pc:docMk/>
            <pc:sldMk cId="1498490705" sldId="276"/>
            <ac:spMk id="3" creationId="{00000000-0000-0000-0000-000000000000}"/>
          </ac:spMkLst>
        </pc:spChg>
      </pc:sldChg>
    </pc:docChg>
  </pc:docChgLst>
  <pc:docChgLst>
    <pc:chgData name="R Glenister" userId="S::rglenister@sutton-valence.kent.sch.uk::1d0f9eac-a0e1-431a-b669-0692eb9f8ee7" providerId="AD" clId="Web-{00000000-0000-0000-0000-000000000000}"/>
    <pc:docChg chg="addSld delSld modSld">
      <pc:chgData name="R Glenister" userId="S::rglenister@sutton-valence.kent.sch.uk::1d0f9eac-a0e1-431a-b669-0692eb9f8ee7" providerId="AD" clId="Web-{00000000-0000-0000-0000-000000000000}" dt="2026-09-15T13:03:39.789" v="409" actId="20577"/>
      <pc:docMkLst>
        <pc:docMk/>
      </pc:docMkLst>
      <pc:sldChg chg="modSp">
        <pc:chgData name="R Glenister" userId="S::rglenister@sutton-valence.kent.sch.uk::1d0f9eac-a0e1-431a-b669-0692eb9f8ee7" providerId="AD" clId="Web-{00000000-0000-0000-0000-000000000000}" dt="2026-09-15T12:40:57.643" v="0" actId="20577"/>
        <pc:sldMkLst>
          <pc:docMk/>
          <pc:sldMk cId="890527048" sldId="256"/>
        </pc:sldMkLst>
        <pc:spChg chg="mod">
          <ac:chgData name="R Glenister" userId="S::rglenister@sutton-valence.kent.sch.uk::1d0f9eac-a0e1-431a-b669-0692eb9f8ee7" providerId="AD" clId="Web-{00000000-0000-0000-0000-000000000000}" dt="2026-09-15T12:40:57.643" v="0" actId="20577"/>
          <ac:spMkLst>
            <pc:docMk/>
            <pc:sldMk cId="890527048" sldId="256"/>
            <ac:spMk id="3" creationId="{00000000-0000-0000-0000-000000000000}"/>
          </ac:spMkLst>
        </pc:spChg>
      </pc:sldChg>
      <pc:sldChg chg="modSp">
        <pc:chgData name="R Glenister" userId="S::rglenister@sutton-valence.kent.sch.uk::1d0f9eac-a0e1-431a-b669-0692eb9f8ee7" providerId="AD" clId="Web-{00000000-0000-0000-0000-000000000000}" dt="2026-09-15T12:43:25.178" v="62" actId="20577"/>
        <pc:sldMkLst>
          <pc:docMk/>
          <pc:sldMk cId="3206782942" sldId="257"/>
        </pc:sldMkLst>
        <pc:spChg chg="mod">
          <ac:chgData name="R Glenister" userId="S::rglenister@sutton-valence.kent.sch.uk::1d0f9eac-a0e1-431a-b669-0692eb9f8ee7" providerId="AD" clId="Web-{00000000-0000-0000-0000-000000000000}" dt="2026-09-15T12:43:25.178" v="62" actId="20577"/>
          <ac:spMkLst>
            <pc:docMk/>
            <pc:sldMk cId="3206782942" sldId="257"/>
            <ac:spMk id="3" creationId="{00000000-0000-0000-0000-000000000000}"/>
          </ac:spMkLst>
        </pc:spChg>
      </pc:sldChg>
      <pc:sldChg chg="addSp delSp modSp">
        <pc:chgData name="R Glenister" userId="S::rglenister@sutton-valence.kent.sch.uk::1d0f9eac-a0e1-431a-b669-0692eb9f8ee7" providerId="AD" clId="Web-{00000000-0000-0000-0000-000000000000}" dt="2026-09-15T12:46:46.248" v="120" actId="14100"/>
        <pc:sldMkLst>
          <pc:docMk/>
          <pc:sldMk cId="1983974758" sldId="258"/>
        </pc:sldMkLst>
        <pc:spChg chg="mod">
          <ac:chgData name="R Glenister" userId="S::rglenister@sutton-valence.kent.sch.uk::1d0f9eac-a0e1-431a-b669-0692eb9f8ee7" providerId="AD" clId="Web-{00000000-0000-0000-0000-000000000000}" dt="2026-09-15T12:46:43.137" v="119" actId="1076"/>
          <ac:spMkLst>
            <pc:docMk/>
            <pc:sldMk cId="1983974758" sldId="258"/>
            <ac:spMk id="2" creationId="{00000000-0000-0000-0000-000000000000}"/>
          </ac:spMkLst>
        </pc:spChg>
        <pc:spChg chg="mod">
          <ac:chgData name="R Glenister" userId="S::rglenister@sutton-valence.kent.sch.uk::1d0f9eac-a0e1-431a-b669-0692eb9f8ee7" providerId="AD" clId="Web-{00000000-0000-0000-0000-000000000000}" dt="2026-09-15T12:46:38.949" v="118" actId="1076"/>
          <ac:spMkLst>
            <pc:docMk/>
            <pc:sldMk cId="1983974758" sldId="258"/>
            <ac:spMk id="3" creationId="{00000000-0000-0000-0000-000000000000}"/>
          </ac:spMkLst>
        </pc:spChg>
        <pc:picChg chg="add mod">
          <ac:chgData name="R Glenister" userId="S::rglenister@sutton-valence.kent.sch.uk::1d0f9eac-a0e1-431a-b669-0692eb9f8ee7" providerId="AD" clId="Web-{00000000-0000-0000-0000-000000000000}" dt="2026-09-15T12:46:46.248" v="120" actId="14100"/>
          <ac:picMkLst>
            <pc:docMk/>
            <pc:sldMk cId="1983974758" sldId="258"/>
            <ac:picMk id="4" creationId="{E04CCF58-391C-F472-05FE-76845C703574}"/>
          </ac:picMkLst>
        </pc:picChg>
        <pc:picChg chg="add">
          <ac:chgData name="R Glenister" userId="S::rglenister@sutton-valence.kent.sch.uk::1d0f9eac-a0e1-431a-b669-0692eb9f8ee7" providerId="AD" clId="Web-{00000000-0000-0000-0000-000000000000}" dt="2026-09-15T12:46:19.870" v="114"/>
          <ac:picMkLst>
            <pc:docMk/>
            <pc:sldMk cId="1983974758" sldId="258"/>
            <ac:picMk id="31" creationId="{292E7AF0-A589-43B3-A1DE-8807EC76976B}"/>
          </ac:picMkLst>
        </pc:picChg>
        <pc:cxnChg chg="add">
          <ac:chgData name="R Glenister" userId="S::rglenister@sutton-valence.kent.sch.uk::1d0f9eac-a0e1-431a-b669-0692eb9f8ee7" providerId="AD" clId="Web-{00000000-0000-0000-0000-000000000000}" dt="2026-09-15T12:46:19.870" v="114"/>
          <ac:cxnSpMkLst>
            <pc:docMk/>
            <pc:sldMk cId="1983974758" sldId="258"/>
            <ac:cxnSpMk id="33" creationId="{29BCDD02-D5E3-4D30-8587-66036C8910BF}"/>
          </ac:cxnSpMkLst>
        </pc:cxnChg>
      </pc:sldChg>
      <pc:sldChg chg="addSp modSp">
        <pc:chgData name="R Glenister" userId="S::rglenister@sutton-valence.kent.sch.uk::1d0f9eac-a0e1-431a-b669-0692eb9f8ee7" providerId="AD" clId="Web-{00000000-0000-0000-0000-000000000000}" dt="2026-09-15T12:51:56.770" v="163" actId="20577"/>
        <pc:sldMkLst>
          <pc:docMk/>
          <pc:sldMk cId="2993805902" sldId="259"/>
        </pc:sldMkLst>
        <pc:spChg chg="mod">
          <ac:chgData name="R Glenister" userId="S::rglenister@sutton-valence.kent.sch.uk::1d0f9eac-a0e1-431a-b669-0692eb9f8ee7" providerId="AD" clId="Web-{00000000-0000-0000-0000-000000000000}" dt="2026-09-15T12:48:18.108" v="137" actId="20577"/>
          <ac:spMkLst>
            <pc:docMk/>
            <pc:sldMk cId="2993805902" sldId="259"/>
            <ac:spMk id="3" creationId="{00000000-0000-0000-0000-000000000000}"/>
          </ac:spMkLst>
        </pc:spChg>
        <pc:spChg chg="add mod">
          <ac:chgData name="R Glenister" userId="S::rglenister@sutton-valence.kent.sch.uk::1d0f9eac-a0e1-431a-b669-0692eb9f8ee7" providerId="AD" clId="Web-{00000000-0000-0000-0000-000000000000}" dt="2026-09-15T12:51:56.770" v="163" actId="20577"/>
          <ac:spMkLst>
            <pc:docMk/>
            <pc:sldMk cId="2993805902" sldId="259"/>
            <ac:spMk id="4" creationId="{6A0672E9-324C-5E28-FECA-C0E42A918027}"/>
          </ac:spMkLst>
        </pc:spChg>
      </pc:sldChg>
      <pc:sldChg chg="add del">
        <pc:chgData name="R Glenister" userId="S::rglenister@sutton-valence.kent.sch.uk::1d0f9eac-a0e1-431a-b669-0692eb9f8ee7" providerId="AD" clId="Web-{00000000-0000-0000-0000-000000000000}" dt="2026-09-15T13:03:05.241" v="397"/>
        <pc:sldMkLst>
          <pc:docMk/>
          <pc:sldMk cId="3404860027" sldId="261"/>
        </pc:sldMkLst>
      </pc:sldChg>
      <pc:sldChg chg="add del">
        <pc:chgData name="R Glenister" userId="S::rglenister@sutton-valence.kent.sch.uk::1d0f9eac-a0e1-431a-b669-0692eb9f8ee7" providerId="AD" clId="Web-{00000000-0000-0000-0000-000000000000}" dt="2026-09-15T13:03:05.663" v="399"/>
        <pc:sldMkLst>
          <pc:docMk/>
          <pc:sldMk cId="1935044699" sldId="262"/>
        </pc:sldMkLst>
      </pc:sldChg>
      <pc:sldChg chg="add del">
        <pc:chgData name="R Glenister" userId="S::rglenister@sutton-valence.kent.sch.uk::1d0f9eac-a0e1-431a-b669-0692eb9f8ee7" providerId="AD" clId="Web-{00000000-0000-0000-0000-000000000000}" dt="2026-09-15T13:03:05.944" v="400"/>
        <pc:sldMkLst>
          <pc:docMk/>
          <pc:sldMk cId="3818089494" sldId="263"/>
        </pc:sldMkLst>
      </pc:sldChg>
      <pc:sldChg chg="add del">
        <pc:chgData name="R Glenister" userId="S::rglenister@sutton-valence.kent.sch.uk::1d0f9eac-a0e1-431a-b669-0692eb9f8ee7" providerId="AD" clId="Web-{00000000-0000-0000-0000-000000000000}" dt="2026-09-15T13:03:06.741" v="403"/>
        <pc:sldMkLst>
          <pc:docMk/>
          <pc:sldMk cId="1964746342" sldId="264"/>
        </pc:sldMkLst>
      </pc:sldChg>
      <pc:sldChg chg="add del">
        <pc:chgData name="R Glenister" userId="S::rglenister@sutton-valence.kent.sch.uk::1d0f9eac-a0e1-431a-b669-0692eb9f8ee7" providerId="AD" clId="Web-{00000000-0000-0000-0000-000000000000}" dt="2026-09-15T13:03:06.991" v="404"/>
        <pc:sldMkLst>
          <pc:docMk/>
          <pc:sldMk cId="1449734492" sldId="265"/>
        </pc:sldMkLst>
      </pc:sldChg>
      <pc:sldChg chg="add">
        <pc:chgData name="R Glenister" userId="S::rglenister@sutton-valence.kent.sch.uk::1d0f9eac-a0e1-431a-b669-0692eb9f8ee7" providerId="AD" clId="Web-{00000000-0000-0000-0000-000000000000}" dt="2026-09-15T12:50:48.831" v="151"/>
        <pc:sldMkLst>
          <pc:docMk/>
          <pc:sldMk cId="2766762548" sldId="266"/>
        </pc:sldMkLst>
      </pc:sldChg>
      <pc:sldChg chg="modSp">
        <pc:chgData name="R Glenister" userId="S::rglenister@sutton-valence.kent.sch.uk::1d0f9eac-a0e1-431a-b669-0692eb9f8ee7" providerId="AD" clId="Web-{00000000-0000-0000-0000-000000000000}" dt="2026-09-15T12:48:46.984" v="148" actId="20577"/>
        <pc:sldMkLst>
          <pc:docMk/>
          <pc:sldMk cId="2466962480" sldId="267"/>
        </pc:sldMkLst>
        <pc:spChg chg="mod">
          <ac:chgData name="R Glenister" userId="S::rglenister@sutton-valence.kent.sch.uk::1d0f9eac-a0e1-431a-b669-0692eb9f8ee7" providerId="AD" clId="Web-{00000000-0000-0000-0000-000000000000}" dt="2026-09-15T12:48:46.984" v="148" actId="20577"/>
          <ac:spMkLst>
            <pc:docMk/>
            <pc:sldMk cId="2466962480" sldId="267"/>
            <ac:spMk id="3" creationId="{00000000-0000-0000-0000-000000000000}"/>
          </ac:spMkLst>
        </pc:spChg>
      </pc:sldChg>
      <pc:sldChg chg="add del">
        <pc:chgData name="R Glenister" userId="S::rglenister@sutton-valence.kent.sch.uk::1d0f9eac-a0e1-431a-b669-0692eb9f8ee7" providerId="AD" clId="Web-{00000000-0000-0000-0000-000000000000}" dt="2026-09-15T13:03:06.569" v="402"/>
        <pc:sldMkLst>
          <pc:docMk/>
          <pc:sldMk cId="3803672128" sldId="268"/>
        </pc:sldMkLst>
      </pc:sldChg>
      <pc:sldChg chg="add del">
        <pc:chgData name="R Glenister" userId="S::rglenister@sutton-valence.kent.sch.uk::1d0f9eac-a0e1-431a-b669-0692eb9f8ee7" providerId="AD" clId="Web-{00000000-0000-0000-0000-000000000000}" dt="2026-09-15T13:03:05.413" v="398"/>
        <pc:sldMkLst>
          <pc:docMk/>
          <pc:sldMk cId="775862468" sldId="269"/>
        </pc:sldMkLst>
      </pc:sldChg>
      <pc:sldChg chg="modSp add">
        <pc:chgData name="R Glenister" userId="S::rglenister@sutton-valence.kent.sch.uk::1d0f9eac-a0e1-431a-b669-0692eb9f8ee7" providerId="AD" clId="Web-{00000000-0000-0000-0000-000000000000}" dt="2026-09-15T13:03:39.789" v="409" actId="20577"/>
        <pc:sldMkLst>
          <pc:docMk/>
          <pc:sldMk cId="2124109901" sldId="270"/>
        </pc:sldMkLst>
        <pc:spChg chg="mod">
          <ac:chgData name="R Glenister" userId="S::rglenister@sutton-valence.kent.sch.uk::1d0f9eac-a0e1-431a-b669-0692eb9f8ee7" providerId="AD" clId="Web-{00000000-0000-0000-0000-000000000000}" dt="2026-09-15T13:03:39.789" v="409" actId="20577"/>
          <ac:spMkLst>
            <pc:docMk/>
            <pc:sldMk cId="2124109901" sldId="270"/>
            <ac:spMk id="4" creationId="{1EFA372D-A86A-F6CD-0B17-B5A0724C397C}"/>
          </ac:spMkLst>
        </pc:spChg>
      </pc:sldChg>
      <pc:sldChg chg="delSp modSp">
        <pc:chgData name="R Glenister" userId="S::rglenister@sutton-valence.kent.sch.uk::1d0f9eac-a0e1-431a-b669-0692eb9f8ee7" providerId="AD" clId="Web-{00000000-0000-0000-0000-000000000000}" dt="2026-09-15T12:53:13.882" v="175" actId="1076"/>
        <pc:sldMkLst>
          <pc:docMk/>
          <pc:sldMk cId="3761476111" sldId="273"/>
        </pc:sldMkLst>
        <pc:spChg chg="mod">
          <ac:chgData name="R Glenister" userId="S::rglenister@sutton-valence.kent.sch.uk::1d0f9eac-a0e1-431a-b669-0692eb9f8ee7" providerId="AD" clId="Web-{00000000-0000-0000-0000-000000000000}" dt="2026-09-15T12:52:58.725" v="169" actId="1076"/>
          <ac:spMkLst>
            <pc:docMk/>
            <pc:sldMk cId="3761476111" sldId="273"/>
            <ac:spMk id="7" creationId="{9DB63432-2FCD-1C8E-C934-82089C47F905}"/>
          </ac:spMkLst>
        </pc:spChg>
        <pc:spChg chg="mod">
          <ac:chgData name="R Glenister" userId="S::rglenister@sutton-valence.kent.sch.uk::1d0f9eac-a0e1-431a-b669-0692eb9f8ee7" providerId="AD" clId="Web-{00000000-0000-0000-0000-000000000000}" dt="2026-09-15T12:53:13.882" v="175" actId="1076"/>
          <ac:spMkLst>
            <pc:docMk/>
            <pc:sldMk cId="3761476111" sldId="273"/>
            <ac:spMk id="11" creationId="{E06BD26E-6952-9829-9F20-51DAB4EA23B3}"/>
          </ac:spMkLst>
        </pc:spChg>
        <pc:picChg chg="mod">
          <ac:chgData name="R Glenister" userId="S::rglenister@sutton-valence.kent.sch.uk::1d0f9eac-a0e1-431a-b669-0692eb9f8ee7" providerId="AD" clId="Web-{00000000-0000-0000-0000-000000000000}" dt="2026-09-15T12:52:58.678" v="168" actId="1076"/>
          <ac:picMkLst>
            <pc:docMk/>
            <pc:sldMk cId="3761476111" sldId="273"/>
            <ac:picMk id="9" creationId="{8254C68A-C0F0-6460-BA02-A8064156ED5D}"/>
          </ac:picMkLst>
        </pc:picChg>
        <pc:picChg chg="mod">
          <ac:chgData name="R Glenister" userId="S::rglenister@sutton-valence.kent.sch.uk::1d0f9eac-a0e1-431a-b669-0692eb9f8ee7" providerId="AD" clId="Web-{00000000-0000-0000-0000-000000000000}" dt="2026-09-15T12:53:09.960" v="174" actId="1076"/>
          <ac:picMkLst>
            <pc:docMk/>
            <pc:sldMk cId="3761476111" sldId="273"/>
            <ac:picMk id="13" creationId="{200875C6-8ACE-1FE2-C066-D21AE969FE9F}"/>
          </ac:picMkLst>
        </pc:picChg>
        <pc:picChg chg="mod">
          <ac:chgData name="R Glenister" userId="S::rglenister@sutton-valence.kent.sch.uk::1d0f9eac-a0e1-431a-b669-0692eb9f8ee7" providerId="AD" clId="Web-{00000000-0000-0000-0000-000000000000}" dt="2026-09-15T12:53:06.928" v="173" actId="1076"/>
          <ac:picMkLst>
            <pc:docMk/>
            <pc:sldMk cId="3761476111" sldId="273"/>
            <ac:picMk id="15" creationId="{5757C2B0-331B-5F56-0D68-F383D39FEC15}"/>
          </ac:picMkLst>
        </pc:picChg>
      </pc:sldChg>
      <pc:sldChg chg="modSp add">
        <pc:chgData name="R Glenister" userId="S::rglenister@sutton-valence.kent.sch.uk::1d0f9eac-a0e1-431a-b669-0692eb9f8ee7" providerId="AD" clId="Web-{00000000-0000-0000-0000-000000000000}" dt="2026-09-15T12:58:51.656" v="357" actId="20577"/>
        <pc:sldMkLst>
          <pc:docMk/>
          <pc:sldMk cId="3395494244" sldId="274"/>
        </pc:sldMkLst>
        <pc:spChg chg="mod">
          <ac:chgData name="R Glenister" userId="S::rglenister@sutton-valence.kent.sch.uk::1d0f9eac-a0e1-431a-b669-0692eb9f8ee7" providerId="AD" clId="Web-{00000000-0000-0000-0000-000000000000}" dt="2026-09-15T12:58:51.656" v="357" actId="20577"/>
          <ac:spMkLst>
            <pc:docMk/>
            <pc:sldMk cId="3395494244" sldId="274"/>
            <ac:spMk id="3" creationId="{00000000-0000-0000-0000-000000000000}"/>
          </ac:spMkLst>
        </pc:spChg>
      </pc:sldChg>
      <pc:sldChg chg="add">
        <pc:chgData name="R Glenister" userId="S::rglenister@sutton-valence.kent.sch.uk::1d0f9eac-a0e1-431a-b669-0692eb9f8ee7" providerId="AD" clId="Web-{00000000-0000-0000-0000-000000000000}" dt="2026-09-15T12:59:43.126" v="358"/>
        <pc:sldMkLst>
          <pc:docMk/>
          <pc:sldMk cId="1483905128" sldId="275"/>
        </pc:sldMkLst>
      </pc:sldChg>
      <pc:sldChg chg="add">
        <pc:chgData name="R Glenister" userId="S::rglenister@sutton-valence.kent.sch.uk::1d0f9eac-a0e1-431a-b669-0692eb9f8ee7" providerId="AD" clId="Web-{00000000-0000-0000-0000-000000000000}" dt="2026-09-15T12:59:43.345" v="359"/>
        <pc:sldMkLst>
          <pc:docMk/>
          <pc:sldMk cId="1498490705" sldId="276"/>
        </pc:sldMkLst>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60CEFC8-5203-450D-9F07-7BCB885732F2}" type="slidenum">
              <a:rPr lang="en-US" smtClean="0"/>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124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4058295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22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EE2FF6-42A3-4D36-B551-0A60BBF50E8E}"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104392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EE2FF6-42A3-4D36-B551-0A60BBF50E8E}"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0CEFC8-5203-450D-9F07-7BCB885732F2}" type="slidenum">
              <a:rPr lang="en-US" smtClean="0"/>
              <a:t>‹#›</a:t>
            </a:fld>
            <a:endParaRPr 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4620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EE2FF6-42A3-4D36-B551-0A60BBF50E8E}"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4213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E2FF6-42A3-4D36-B551-0A60BBF50E8E}"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0566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77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732995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EE2FF6-42A3-4D36-B551-0A60BBF50E8E}"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233570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1853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4709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Tree>
    <p:extLst>
      <p:ext uri="{BB962C8B-B14F-4D97-AF65-F5344CB8AC3E}">
        <p14:creationId xmlns:p14="http://schemas.microsoft.com/office/powerpoint/2010/main" val="3790999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9029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30061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2177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E2FF6-42A3-4D36-B551-0A60BBF50E8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0CEFC8-5203-450D-9F07-7BCB885732F2}" type="slidenum">
              <a:rPr lang="en-US" smtClean="0"/>
              <a:t>‹#›</a:t>
            </a:fld>
            <a:endParaRPr 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9527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EE2FF6-42A3-4D36-B551-0A60BBF50E8E}" type="datetimeFigureOut">
              <a:rPr lang="en-US" smtClean="0"/>
              <a:t>9/17/2026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60CEFC8-5203-450D-9F07-7BCB885732F2}" type="slidenum">
              <a:rPr lang="en-US" smtClean="0"/>
              <a:t>‹#›</a:t>
            </a:fld>
            <a:endParaRPr lang="en-US"/>
          </a:p>
        </p:txBody>
      </p:sp>
    </p:spTree>
    <p:extLst>
      <p:ext uri="{BB962C8B-B14F-4D97-AF65-F5344CB8AC3E}">
        <p14:creationId xmlns:p14="http://schemas.microsoft.com/office/powerpoint/2010/main" val="61118484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omic Sans MS" panose="030F0702030302020204" pitchFamily="66" charset="0"/>
              </a:rPr>
              <a:t>Meet the Teacher</a:t>
            </a:r>
            <a:endParaRPr lang="en-US"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dirty="0">
                <a:latin typeface="Comic Sans MS" panose="030F0702030302020204" pitchFamily="66" charset="0"/>
              </a:rPr>
              <a:t>Year 5</a:t>
            </a:r>
          </a:p>
          <a:p>
            <a:r>
              <a:rPr lang="en-GB" sz="2800" dirty="0">
                <a:solidFill>
                  <a:srgbClr val="7030A0"/>
                </a:solidFill>
                <a:latin typeface="Comic Sans MS"/>
              </a:rPr>
              <a:t>TEAM NAME – Futuristic Five</a:t>
            </a:r>
            <a:endParaRPr lang="en-US" sz="28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890527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Who works in the classroom?</a:t>
            </a:r>
            <a:endParaRPr lang="en-US"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US" sz="2800" b="1" u="sng" dirty="0" err="1">
                <a:latin typeface="Comic Sans MS"/>
              </a:rPr>
              <a:t>Ms</a:t>
            </a:r>
            <a:r>
              <a:rPr lang="en-US" sz="2800" b="1" u="sng" dirty="0">
                <a:latin typeface="Comic Sans MS"/>
              </a:rPr>
              <a:t> Glenister </a:t>
            </a:r>
            <a:r>
              <a:rPr lang="en-US" sz="2800" dirty="0">
                <a:latin typeface="Comic Sans MS"/>
              </a:rPr>
              <a:t>– Class teacher</a:t>
            </a:r>
          </a:p>
          <a:p>
            <a:endParaRPr lang="en-US" sz="2800" dirty="0">
              <a:latin typeface="Comic Sans MS" panose="030F0702030302020204" pitchFamily="66" charset="0"/>
            </a:endParaRPr>
          </a:p>
          <a:p>
            <a:r>
              <a:rPr lang="en-US" sz="2800" b="1" u="sng" dirty="0" err="1">
                <a:latin typeface="Comic Sans MS"/>
              </a:rPr>
              <a:t>Mrs</a:t>
            </a:r>
            <a:r>
              <a:rPr lang="en-US" sz="2800" b="1" u="sng" dirty="0">
                <a:latin typeface="Comic Sans MS"/>
              </a:rPr>
              <a:t> Peach (Mon – Thurs) </a:t>
            </a:r>
            <a:r>
              <a:rPr lang="en-US" sz="2800" dirty="0">
                <a:latin typeface="Comic Sans MS"/>
              </a:rPr>
              <a:t>– Teaching Assistant</a:t>
            </a:r>
          </a:p>
          <a:p>
            <a:endParaRPr lang="en-US" sz="2800" dirty="0">
              <a:latin typeface="Comic Sans MS" panose="030F0702030302020204" pitchFamily="66" charset="0"/>
            </a:endParaRPr>
          </a:p>
          <a:p>
            <a:r>
              <a:rPr lang="en-US" sz="2800" b="1" u="sng" dirty="0" err="1">
                <a:latin typeface="Comic Sans MS"/>
              </a:rPr>
              <a:t>Mrs</a:t>
            </a:r>
            <a:r>
              <a:rPr lang="en-US" sz="2800" b="1" u="sng" dirty="0">
                <a:latin typeface="Comic Sans MS"/>
              </a:rPr>
              <a:t> Turner/</a:t>
            </a:r>
            <a:r>
              <a:rPr lang="en-US" sz="2800" b="1" u="sng" dirty="0" err="1">
                <a:latin typeface="Comic Sans MS"/>
              </a:rPr>
              <a:t>Mrs</a:t>
            </a:r>
            <a:r>
              <a:rPr lang="en-US" sz="2800" b="1" u="sng" dirty="0">
                <a:latin typeface="Comic Sans MS"/>
              </a:rPr>
              <a:t> Tracey </a:t>
            </a:r>
            <a:r>
              <a:rPr lang="en-US" sz="2800" dirty="0">
                <a:latin typeface="Comic Sans MS"/>
              </a:rPr>
              <a:t>– PPA/Leadership Cover </a:t>
            </a:r>
          </a:p>
          <a:p>
            <a:pPr>
              <a:buSzPct val="114999"/>
            </a:pPr>
            <a:endParaRPr lang="en-US" sz="2800" dirty="0">
              <a:latin typeface="Comic Sans MS" panose="030F0702030302020204" pitchFamily="66" charset="0"/>
            </a:endParaRPr>
          </a:p>
          <a:p>
            <a:pPr marL="0" indent="0">
              <a:buNone/>
            </a:pPr>
            <a:endParaRPr lang="en-US" sz="2800" dirty="0">
              <a:latin typeface="Comic Sans MS" panose="030F0702030302020204" pitchFamily="66" charset="0"/>
            </a:endParaRPr>
          </a:p>
        </p:txBody>
      </p:sp>
    </p:spTree>
    <p:extLst>
      <p:ext uri="{BB962C8B-B14F-4D97-AF65-F5344CB8AC3E}">
        <p14:creationId xmlns:p14="http://schemas.microsoft.com/office/powerpoint/2010/main" val="3206782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292E7AF0-A589-43B3-A1DE-8807EC7697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95962" y="982132"/>
            <a:ext cx="3660056" cy="1325373"/>
          </a:xfrm>
        </p:spPr>
        <p:txBody>
          <a:bodyPr anchor="b">
            <a:normAutofit/>
          </a:bodyPr>
          <a:lstStyle/>
          <a:p>
            <a:r>
              <a:rPr lang="en-GB" sz="2400">
                <a:latin typeface="Comic Sans MS" panose="030F0702030302020204" pitchFamily="66" charset="0"/>
              </a:rPr>
              <a:t>What does a day in Year 5 look like?</a:t>
            </a:r>
            <a:endParaRPr lang="en-US" sz="2400">
              <a:latin typeface="Comic Sans MS" panose="030F0702030302020204" pitchFamily="66" charset="0"/>
            </a:endParaRPr>
          </a:p>
        </p:txBody>
      </p:sp>
      <p:cxnSp>
        <p:nvCxnSpPr>
          <p:cNvPr id="33" name="Straight Connector 32">
            <a:extLst>
              <a:ext uri="{FF2B5EF4-FFF2-40B4-BE49-F238E27FC236}">
                <a16:creationId xmlns:a16="http://schemas.microsoft.com/office/drawing/2014/main" id="{29BCDD02-D5E3-4D30-8587-66036C8910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695961" y="2503934"/>
            <a:ext cx="3080937" cy="3138254"/>
          </a:xfrm>
        </p:spPr>
        <p:txBody>
          <a:bodyPr>
            <a:normAutofit/>
          </a:bodyPr>
          <a:lstStyle/>
          <a:p>
            <a:pPr algn="ctr"/>
            <a:r>
              <a:rPr lang="en-US" sz="1600" dirty="0">
                <a:latin typeface="Comic Sans MS"/>
              </a:rPr>
              <a:t>Gate opens at 8:30 and registration is at 8:45.  </a:t>
            </a:r>
          </a:p>
          <a:p>
            <a:pPr algn="ctr"/>
            <a:r>
              <a:rPr lang="en-US" sz="1600" dirty="0">
                <a:latin typeface="Comic Sans MS"/>
              </a:rPr>
              <a:t>Morning break – 10:30</a:t>
            </a:r>
          </a:p>
          <a:p>
            <a:pPr algn="ctr"/>
            <a:r>
              <a:rPr lang="en-US" sz="1600" dirty="0">
                <a:latin typeface="Comic Sans MS"/>
              </a:rPr>
              <a:t>Lunch break starts at 12:00, children eat at 12:35ish </a:t>
            </a:r>
          </a:p>
          <a:p>
            <a:pPr algn="ctr">
              <a:buSzPct val="114999"/>
            </a:pPr>
            <a:r>
              <a:rPr lang="en-US" sz="1600" dirty="0">
                <a:latin typeface="Comic Sans MS"/>
              </a:rPr>
              <a:t>Please send in with a morning snack!</a:t>
            </a:r>
            <a:endParaRPr lang="en-US" sz="1600" dirty="0"/>
          </a:p>
        </p:txBody>
      </p:sp>
      <p:pic>
        <p:nvPicPr>
          <p:cNvPr id="4" name="Picture 3">
            <a:extLst>
              <a:ext uri="{FF2B5EF4-FFF2-40B4-BE49-F238E27FC236}">
                <a16:creationId xmlns:a16="http://schemas.microsoft.com/office/drawing/2014/main" id="{E04CCF58-391C-F472-05FE-76845C703574}"/>
              </a:ext>
            </a:extLst>
          </p:cNvPr>
          <p:cNvPicPr>
            <a:picLocks noChangeAspect="1"/>
          </p:cNvPicPr>
          <p:nvPr/>
        </p:nvPicPr>
        <p:blipFill>
          <a:blip r:embed="rId4"/>
          <a:stretch>
            <a:fillRect/>
          </a:stretch>
        </p:blipFill>
        <p:spPr>
          <a:xfrm>
            <a:off x="4036908" y="1146470"/>
            <a:ext cx="7349066" cy="3965617"/>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983974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When is PE and Earth Class?</a:t>
            </a:r>
            <a:endParaRPr lang="en-US"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US" dirty="0">
                <a:latin typeface="Comic Sans MS"/>
              </a:rPr>
              <a:t>	</a:t>
            </a:r>
            <a:r>
              <a:rPr lang="en-US" sz="2800" b="1" dirty="0">
                <a:latin typeface="Comic Sans MS"/>
              </a:rPr>
              <a:t>Term 1 – PE      </a:t>
            </a:r>
            <a:r>
              <a:rPr lang="en-US" dirty="0">
                <a:latin typeface="Comic Sans MS"/>
              </a:rPr>
              <a:t>WEDNESDAY</a:t>
            </a:r>
            <a:r>
              <a:rPr lang="en-US" sz="2800" dirty="0">
                <a:latin typeface="Comic Sans MS"/>
              </a:rPr>
              <a:t> </a:t>
            </a:r>
            <a:r>
              <a:rPr lang="en-US" dirty="0">
                <a:latin typeface="Comic Sans MS"/>
              </a:rPr>
              <a:t>&amp; THURSDAY</a:t>
            </a:r>
          </a:p>
          <a:p>
            <a:pPr marL="457200" lvl="1" indent="0">
              <a:buNone/>
            </a:pPr>
            <a:endParaRPr lang="en-US" dirty="0">
              <a:latin typeface="Comic Sans MS" panose="030F0702030302020204" pitchFamily="66" charset="0"/>
            </a:endParaRPr>
          </a:p>
          <a:p>
            <a:pPr marL="457200" lvl="1" indent="0">
              <a:buNone/>
            </a:pPr>
            <a:endParaRPr lang="en-US" dirty="0">
              <a:latin typeface="Comic Sans MS" panose="030F0702030302020204" pitchFamily="66" charset="0"/>
            </a:endParaRPr>
          </a:p>
          <a:p>
            <a:pPr marL="457200" lvl="1" indent="0">
              <a:buNone/>
            </a:pPr>
            <a:r>
              <a:rPr lang="en-US" sz="2400" b="1" dirty="0">
                <a:latin typeface="Comic Sans MS"/>
              </a:rPr>
              <a:t>Term 3 &amp; 4 – Earth Class      (Days to be confirmed)</a:t>
            </a:r>
          </a:p>
        </p:txBody>
      </p:sp>
      <p:sp>
        <p:nvSpPr>
          <p:cNvPr id="4" name="TextBox 3">
            <a:extLst>
              <a:ext uri="{FF2B5EF4-FFF2-40B4-BE49-F238E27FC236}">
                <a16:creationId xmlns:a16="http://schemas.microsoft.com/office/drawing/2014/main" id="{6A0672E9-324C-5E28-FECA-C0E42A918027}"/>
              </a:ext>
            </a:extLst>
          </p:cNvPr>
          <p:cNvSpPr txBox="1"/>
          <p:nvPr/>
        </p:nvSpPr>
        <p:spPr>
          <a:xfrm>
            <a:off x="1168400" y="4556760"/>
            <a:ext cx="961136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algn="l" rtl="0">
              <a:buFont typeface=""/>
              <a:buChar char="•"/>
            </a:pPr>
            <a:r>
              <a:rPr lang="en-US" sz="1500" b="1" i="0" u="none" strike="noStrike" baseline="0" dirty="0">
                <a:solidFill>
                  <a:srgbClr val="262626"/>
                </a:solidFill>
                <a:latin typeface="Comic Sans MS"/>
                <a:ea typeface="Arial"/>
                <a:cs typeface="Arial"/>
              </a:rPr>
              <a:t>Earth Class Reminder</a:t>
            </a:r>
            <a:r>
              <a:rPr lang="en-US" sz="1500" b="0" i="0" dirty="0">
                <a:solidFill>
                  <a:srgbClr val="000000"/>
                </a:solidFill>
                <a:latin typeface="Comic Sans MS"/>
                <a:ea typeface="Arial"/>
                <a:cs typeface="Arial"/>
              </a:rPr>
              <a:t>​</a:t>
            </a:r>
          </a:p>
          <a:p>
            <a:pPr marL="228600" indent="-228600">
              <a:buFont typeface=""/>
              <a:buChar char="•"/>
            </a:pPr>
            <a:r>
              <a:rPr lang="en-US" sz="1500" b="0" i="0" u="none" strike="noStrike" baseline="0" dirty="0">
                <a:solidFill>
                  <a:srgbClr val="262626"/>
                </a:solidFill>
                <a:latin typeface="Comic Sans MS"/>
                <a:ea typeface="Arial"/>
                <a:cs typeface="Arial"/>
              </a:rPr>
              <a:t>Pupils should wear clothes that they don’t mind getting dirty and are appropriate for the weather.</a:t>
            </a:r>
            <a:r>
              <a:rPr lang="en-US" sz="1500" dirty="0">
                <a:solidFill>
                  <a:srgbClr val="262626"/>
                </a:solidFill>
                <a:latin typeface="Comic Sans MS"/>
                <a:ea typeface="Arial"/>
                <a:cs typeface="Arial"/>
              </a:rPr>
              <a:t> </a:t>
            </a:r>
            <a:r>
              <a:rPr lang="en-US" sz="1500" b="0" i="0" u="none" strike="noStrike" baseline="0" dirty="0">
                <a:solidFill>
                  <a:srgbClr val="262626"/>
                </a:solidFill>
                <a:latin typeface="Comic Sans MS"/>
                <a:ea typeface="Arial"/>
                <a:cs typeface="Arial"/>
              </a:rPr>
              <a:t>Wellies should be brought to school for every session so that pupils have footwear to change </a:t>
            </a:r>
            <a:r>
              <a:rPr lang="en-US" sz="1500" dirty="0">
                <a:solidFill>
                  <a:srgbClr val="262626"/>
                </a:solidFill>
                <a:latin typeface="Comic Sans MS"/>
                <a:ea typeface="Arial"/>
                <a:cs typeface="Arial"/>
              </a:rPr>
              <a:t>into when</a:t>
            </a:r>
            <a:r>
              <a:rPr lang="en-US" sz="1500" b="0" i="0" u="none" strike="noStrike" baseline="0" dirty="0">
                <a:solidFill>
                  <a:srgbClr val="262626"/>
                </a:solidFill>
                <a:latin typeface="Comic Sans MS"/>
                <a:ea typeface="Arial"/>
                <a:cs typeface="Arial"/>
              </a:rPr>
              <a:t> outside. During the winter, pupils should bring coats and warm clothing and during the summer.</a:t>
            </a:r>
            <a:r>
              <a:rPr lang="en-US" sz="1500" dirty="0">
                <a:solidFill>
                  <a:srgbClr val="262626"/>
                </a:solidFill>
                <a:latin typeface="Comic Sans MS"/>
                <a:ea typeface="Arial"/>
                <a:cs typeface="Arial"/>
              </a:rPr>
              <a:t> </a:t>
            </a:r>
            <a:r>
              <a:rPr lang="en-US" sz="1500" b="0" i="0" u="none" strike="noStrike" baseline="0" dirty="0">
                <a:solidFill>
                  <a:srgbClr val="262626"/>
                </a:solidFill>
                <a:latin typeface="Comic Sans MS"/>
                <a:ea typeface="Arial"/>
                <a:cs typeface="Arial"/>
              </a:rPr>
              <a:t>Except for extreme circumstances where communication will be made, pupils should wear long </a:t>
            </a:r>
            <a:r>
              <a:rPr lang="en-US" sz="1500" dirty="0">
                <a:solidFill>
                  <a:srgbClr val="262626"/>
                </a:solidFill>
                <a:latin typeface="Comic Sans MS"/>
                <a:ea typeface="Arial"/>
                <a:cs typeface="Arial"/>
              </a:rPr>
              <a:t>sleeve tops</a:t>
            </a:r>
            <a:r>
              <a:rPr lang="en-US" sz="1500" b="0" i="0" u="none" strike="noStrike" baseline="0" dirty="0">
                <a:solidFill>
                  <a:srgbClr val="262626"/>
                </a:solidFill>
                <a:latin typeface="Comic Sans MS"/>
                <a:ea typeface="Arial"/>
                <a:cs typeface="Arial"/>
              </a:rPr>
              <a:t> and bottoms for protection.</a:t>
            </a:r>
            <a:r>
              <a:rPr lang="en-US" sz="1500" b="0" i="0" dirty="0">
                <a:solidFill>
                  <a:srgbClr val="000000"/>
                </a:solidFill>
                <a:latin typeface="Comic Sans MS"/>
                <a:ea typeface="Arial"/>
                <a:cs typeface="Arial"/>
              </a:rPr>
              <a:t>​</a:t>
            </a:r>
          </a:p>
          <a:p>
            <a:pPr algn="ctr"/>
            <a:endParaRPr lang="en-US"/>
          </a:p>
        </p:txBody>
      </p:sp>
    </p:spTree>
    <p:extLst>
      <p:ext uri="{BB962C8B-B14F-4D97-AF65-F5344CB8AC3E}">
        <p14:creationId xmlns:p14="http://schemas.microsoft.com/office/powerpoint/2010/main" val="2993805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How do we communicate?</a:t>
            </a:r>
            <a:endParaRPr lang="en-US"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a:latin typeface="Comic Sans MS" panose="030F0702030302020204" pitchFamily="66" charset="0"/>
              </a:rPr>
              <a:t>Contact books – day-to-day communication</a:t>
            </a:r>
          </a:p>
          <a:p>
            <a:r>
              <a:rPr lang="en-GB" dirty="0">
                <a:latin typeface="Comic Sans MS" panose="030F0702030302020204" pitchFamily="66" charset="0"/>
              </a:rPr>
              <a:t>Emails/ phone calls</a:t>
            </a:r>
          </a:p>
          <a:p>
            <a:r>
              <a:rPr lang="en-GB" dirty="0">
                <a:latin typeface="Comic Sans MS" panose="030F0702030302020204" pitchFamily="66" charset="0"/>
              </a:rPr>
              <a:t>Parent Drop-ins</a:t>
            </a:r>
          </a:p>
          <a:p>
            <a:r>
              <a:rPr lang="en-GB" dirty="0">
                <a:latin typeface="Comic Sans MS" panose="030F0702030302020204" pitchFamily="66" charset="0"/>
              </a:rPr>
              <a:t>School Newsletters</a:t>
            </a:r>
          </a:p>
          <a:p>
            <a:r>
              <a:rPr lang="en-GB" dirty="0">
                <a:latin typeface="Comic Sans MS"/>
              </a:rPr>
              <a:t>Class Newsletters/webpage</a:t>
            </a:r>
            <a:endParaRPr lang="en-GB" dirty="0">
              <a:latin typeface="Comic Sans MS" panose="030F0702030302020204" pitchFamily="66" charset="0"/>
            </a:endParaRPr>
          </a:p>
          <a:p>
            <a:pPr>
              <a:buSzPct val="114999"/>
            </a:pPr>
            <a:r>
              <a:rPr lang="en-GB" dirty="0">
                <a:latin typeface="Comic Sans MS"/>
              </a:rPr>
              <a:t>Parents Evenings</a:t>
            </a:r>
            <a:endParaRPr lang="en-GB" dirty="0">
              <a:latin typeface="Comic Sans MS" panose="030F0702030302020204" pitchFamily="66" charset="0"/>
            </a:endParaRPr>
          </a:p>
        </p:txBody>
      </p:sp>
    </p:spTree>
    <p:extLst>
      <p:ext uri="{BB962C8B-B14F-4D97-AF65-F5344CB8AC3E}">
        <p14:creationId xmlns:p14="http://schemas.microsoft.com/office/powerpoint/2010/main" val="2466962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5734" y="163527"/>
            <a:ext cx="9601196" cy="1303867"/>
          </a:xfrm>
        </p:spPr>
        <p:txBody>
          <a:bodyPr>
            <a:normAutofit/>
          </a:bodyPr>
          <a:lstStyle/>
          <a:p>
            <a:r>
              <a:rPr lang="en-GB" dirty="0">
                <a:latin typeface="Century Gothic" panose="020B0502020202020204" pitchFamily="34" charset="0"/>
              </a:rPr>
              <a:t>Who to speak to?</a:t>
            </a:r>
            <a:endParaRPr lang="en-US" dirty="0">
              <a:latin typeface="Century Gothic" panose="020B0502020202020204" pitchFamily="34" charset="0"/>
            </a:endParaRPr>
          </a:p>
        </p:txBody>
      </p:sp>
      <p:pic>
        <p:nvPicPr>
          <p:cNvPr id="7" name="Picture 6"/>
          <p:cNvPicPr>
            <a:picLocks noChangeAspect="1"/>
          </p:cNvPicPr>
          <p:nvPr/>
        </p:nvPicPr>
        <p:blipFill>
          <a:blip r:embed="rId2"/>
          <a:stretch>
            <a:fillRect/>
          </a:stretch>
        </p:blipFill>
        <p:spPr>
          <a:xfrm>
            <a:off x="6416543" y="2769190"/>
            <a:ext cx="5360942" cy="1820227"/>
          </a:xfrm>
          <a:prstGeom prst="rect">
            <a:avLst/>
          </a:prstGeom>
        </p:spPr>
      </p:pic>
      <p:pic>
        <p:nvPicPr>
          <p:cNvPr id="3" name="Picture 2">
            <a:extLst>
              <a:ext uri="{FF2B5EF4-FFF2-40B4-BE49-F238E27FC236}">
                <a16:creationId xmlns:a16="http://schemas.microsoft.com/office/drawing/2014/main" id="{CC4AA5BF-D127-AB89-5593-540700046943}"/>
              </a:ext>
            </a:extLst>
          </p:cNvPr>
          <p:cNvPicPr>
            <a:picLocks noChangeAspect="1"/>
          </p:cNvPicPr>
          <p:nvPr/>
        </p:nvPicPr>
        <p:blipFill>
          <a:blip r:embed="rId3"/>
          <a:stretch>
            <a:fillRect/>
          </a:stretch>
        </p:blipFill>
        <p:spPr>
          <a:xfrm>
            <a:off x="552904" y="1462994"/>
            <a:ext cx="5861050" cy="4418240"/>
          </a:xfrm>
          <a:prstGeom prst="rect">
            <a:avLst/>
          </a:prstGeom>
        </p:spPr>
      </p:pic>
    </p:spTree>
    <p:extLst>
      <p:ext uri="{BB962C8B-B14F-4D97-AF65-F5344CB8AC3E}">
        <p14:creationId xmlns:p14="http://schemas.microsoft.com/office/powerpoint/2010/main" val="2766762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are the homework expectations?</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pPr marL="0" indent="0">
              <a:buNone/>
            </a:pPr>
            <a:endParaRPr lang="en-GB" dirty="0">
              <a:latin typeface="Century Gothic" panose="020B0502020202020204" pitchFamily="34" charset="0"/>
            </a:endParaRPr>
          </a:p>
          <a:p>
            <a:r>
              <a:rPr lang="en-GB" dirty="0">
                <a:latin typeface="Century Gothic"/>
              </a:rPr>
              <a:t>Reading – Min 3 x per week – any reading for pleasure include in reading records</a:t>
            </a:r>
            <a:endParaRPr lang="en-GB" dirty="0">
              <a:latin typeface="Century Gothic" panose="020B0502020202020204" pitchFamily="34" charset="0"/>
            </a:endParaRPr>
          </a:p>
          <a:p>
            <a:r>
              <a:rPr lang="en-GB" dirty="0">
                <a:latin typeface="Century Gothic"/>
              </a:rPr>
              <a:t>Maths – questions weekly on Wednesdays in homework books</a:t>
            </a:r>
            <a:endParaRPr lang="en-GB" dirty="0">
              <a:latin typeface="Century Gothic" panose="020B0502020202020204" pitchFamily="34" charset="0"/>
            </a:endParaRPr>
          </a:p>
          <a:p>
            <a:pPr>
              <a:buSzPct val="114999"/>
            </a:pPr>
            <a:r>
              <a:rPr lang="en-GB" dirty="0">
                <a:latin typeface="Century Gothic"/>
              </a:rPr>
              <a:t>Times tables – TTRS x 2 per week</a:t>
            </a:r>
          </a:p>
          <a:p>
            <a:r>
              <a:rPr lang="en-GB" dirty="0">
                <a:latin typeface="Century Gothic"/>
              </a:rPr>
              <a:t>Theme – on termly newsletters – project based</a:t>
            </a:r>
            <a:endParaRPr lang="en-US" dirty="0">
              <a:latin typeface="Century Gothic" panose="020B0502020202020204" pitchFamily="34" charset="0"/>
            </a:endParaRPr>
          </a:p>
        </p:txBody>
      </p:sp>
    </p:spTree>
    <p:extLst>
      <p:ext uri="{BB962C8B-B14F-4D97-AF65-F5344CB8AC3E}">
        <p14:creationId xmlns:p14="http://schemas.microsoft.com/office/powerpoint/2010/main" val="3395494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292703"/>
            <a:ext cx="9601196" cy="1303867"/>
          </a:xfrm>
        </p:spPr>
        <p:txBody>
          <a:bodyPr>
            <a:normAutofit fontScale="90000"/>
          </a:bodyPr>
          <a:lstStyle/>
          <a:p>
            <a:r>
              <a:rPr lang="en-GB" dirty="0">
                <a:latin typeface="Century Gothic" panose="020B0502020202020204" pitchFamily="34" charset="0"/>
              </a:rPr>
              <a:t>What are the uniform expectations?</a:t>
            </a:r>
            <a:endParaRPr lang="en-US" dirty="0">
              <a:latin typeface="Century Gothic" panose="020B0502020202020204" pitchFamily="34" charset="0"/>
            </a:endParaRPr>
          </a:p>
        </p:txBody>
      </p:sp>
      <p:sp>
        <p:nvSpPr>
          <p:cNvPr id="3" name="Content Placeholder 2"/>
          <p:cNvSpPr>
            <a:spLocks noGrp="1"/>
          </p:cNvSpPr>
          <p:nvPr>
            <p:ph idx="1"/>
          </p:nvPr>
        </p:nvSpPr>
        <p:spPr>
          <a:xfrm>
            <a:off x="751116" y="1598989"/>
            <a:ext cx="5348511" cy="4160764"/>
          </a:xfrm>
        </p:spPr>
        <p:txBody>
          <a:bodyPr vert="horz" lIns="91440" tIns="45720" rIns="91440" bIns="45720" rtlCol="0" anchor="t">
            <a:noAutofit/>
          </a:bodyPr>
          <a:lstStyle/>
          <a:p>
            <a:pPr marL="0" indent="0">
              <a:buNone/>
            </a:pPr>
            <a:r>
              <a:rPr lang="en-GB" sz="1200" b="1">
                <a:latin typeface="Comic Sans MS"/>
              </a:rPr>
              <a:t>Our uniform consists of:</a:t>
            </a:r>
            <a:endParaRPr lang="en-US" sz="1200"/>
          </a:p>
          <a:p>
            <a:pPr>
              <a:buSzPct val="114999"/>
            </a:pPr>
            <a:r>
              <a:rPr lang="en-GB" sz="1200">
                <a:latin typeface="Comic Sans MS"/>
              </a:rPr>
              <a:t>White polo shirt – either plain or with the Sutton Valence Primary school logo</a:t>
            </a:r>
            <a:endParaRPr lang="en-GB" sz="1200" dirty="0"/>
          </a:p>
          <a:p>
            <a:pPr>
              <a:buSzPct val="114999"/>
            </a:pPr>
            <a:r>
              <a:rPr lang="en-GB" sz="1200">
                <a:latin typeface="Comic Sans MS"/>
              </a:rPr>
              <a:t>Forest green school jumper or cardigan - either plain or with the Sutton Valence Primary school logo (jumpers with brand logos are not permitted)</a:t>
            </a:r>
            <a:endParaRPr lang="en-GB" sz="1200" dirty="0"/>
          </a:p>
          <a:p>
            <a:pPr>
              <a:buSzPct val="114999"/>
            </a:pPr>
            <a:r>
              <a:rPr lang="en-GB" sz="1200">
                <a:latin typeface="Comic Sans MS"/>
              </a:rPr>
              <a:t>Black or grey trousers or skirts for winter</a:t>
            </a:r>
            <a:endParaRPr lang="en-GB" sz="1200" dirty="0"/>
          </a:p>
          <a:p>
            <a:pPr>
              <a:buSzPct val="114999"/>
            </a:pPr>
            <a:r>
              <a:rPr lang="en-GB" sz="1200">
                <a:latin typeface="Comic Sans MS"/>
              </a:rPr>
              <a:t>Black or grey shorts or green chequered dress for summer</a:t>
            </a:r>
            <a:endParaRPr lang="en-GB" sz="1200"/>
          </a:p>
          <a:p>
            <a:pPr>
              <a:buSzPct val="114999"/>
            </a:pPr>
            <a:r>
              <a:rPr lang="en-GB" sz="1200">
                <a:latin typeface="Comic Sans MS"/>
              </a:rPr>
              <a:t>White, grey or black plain socks or tights</a:t>
            </a:r>
            <a:endParaRPr lang="en-GB" sz="1200" dirty="0"/>
          </a:p>
          <a:p>
            <a:pPr>
              <a:buSzPct val="114999"/>
            </a:pPr>
            <a:r>
              <a:rPr lang="en-GB" sz="1200">
                <a:latin typeface="Comic Sans MS"/>
              </a:rPr>
              <a:t>A peaked cap for summer protection (sunglasses are not permitted)</a:t>
            </a:r>
            <a:endParaRPr lang="en-GB" sz="1200" dirty="0"/>
          </a:p>
          <a:p>
            <a:pPr marL="0" indent="0">
              <a:buSzPct val="114999"/>
              <a:buNone/>
            </a:pPr>
            <a:r>
              <a:rPr lang="en-GB" sz="1200" b="1">
                <a:latin typeface="Comic Sans MS"/>
              </a:rPr>
              <a:t>Footwear</a:t>
            </a:r>
            <a:endParaRPr lang="en-GB" sz="1200" dirty="0"/>
          </a:p>
          <a:p>
            <a:pPr>
              <a:buSzPct val="114999"/>
            </a:pPr>
            <a:r>
              <a:rPr lang="en-GB" sz="1200">
                <a:latin typeface="Comic Sans MS"/>
              </a:rPr>
              <a:t>Black flat sensible, safe shoes with good grip on the sole. Alternatively, smart, black trainers with no white or coloured flashes or patters. Bright coloured laces are not permitted. Shoes with open toes are not permitted in the summer.</a:t>
            </a:r>
            <a:endParaRPr lang="en-GB" sz="1200" dirty="0"/>
          </a:p>
          <a:p>
            <a:pPr marL="0" indent="0">
              <a:buSzPct val="114999"/>
              <a:buNone/>
            </a:pPr>
            <a:endParaRPr lang="en-GB" sz="1200" b="1" dirty="0">
              <a:latin typeface="Comic Sans MS"/>
            </a:endParaRPr>
          </a:p>
          <a:p>
            <a:pPr>
              <a:buSzPct val="114999"/>
            </a:pPr>
            <a:endParaRPr lang="en-GB" dirty="0">
              <a:latin typeface="Century Gothic" panose="020B0502020202020204" pitchFamily="34" charset="0"/>
            </a:endParaRPr>
          </a:p>
          <a:p>
            <a:endParaRPr lang="en-US" dirty="0">
              <a:latin typeface="Comic Sans MS" panose="030F0702030302020204" pitchFamily="66" charset="0"/>
            </a:endParaRPr>
          </a:p>
        </p:txBody>
      </p:sp>
      <p:sp>
        <p:nvSpPr>
          <p:cNvPr id="4" name="TextBox 3">
            <a:extLst>
              <a:ext uri="{FF2B5EF4-FFF2-40B4-BE49-F238E27FC236}">
                <a16:creationId xmlns:a16="http://schemas.microsoft.com/office/drawing/2014/main" id="{F3F87BF9-030A-86F9-3CC8-2EB012A7E23D}"/>
              </a:ext>
            </a:extLst>
          </p:cNvPr>
          <p:cNvSpPr txBox="1"/>
          <p:nvPr/>
        </p:nvSpPr>
        <p:spPr>
          <a:xfrm>
            <a:off x="6197600" y="1600200"/>
            <a:ext cx="5152571" cy="47366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200" b="1">
                <a:solidFill>
                  <a:srgbClr val="262626"/>
                </a:solidFill>
                <a:latin typeface="Comic Sans MS"/>
                <a:cs typeface="Arial"/>
              </a:rPr>
              <a:t>Make-up and Jewellery</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a:solidFill>
                  <a:srgbClr val="262626"/>
                </a:solidFill>
                <a:latin typeface="Comic Sans MS"/>
                <a:cs typeface="Arial"/>
              </a:rPr>
              <a:t>No make-up is to be worn to school (this includes nail polish)</a:t>
            </a:r>
            <a:endParaRPr lang="en-GB" sz="1200">
              <a:solidFill>
                <a:srgbClr val="000000"/>
              </a:solidFill>
              <a:latin typeface="Comic Sans MS"/>
              <a:cs typeface="Arial"/>
            </a:endParaRPr>
          </a:p>
          <a:p>
            <a:pPr marL="285750" indent="-285750">
              <a:spcBef>
                <a:spcPct val="20000"/>
              </a:spcBef>
              <a:spcAft>
                <a:spcPts val="600"/>
              </a:spcAft>
              <a:buFont typeface="Arial"/>
              <a:buChar char="•"/>
            </a:pPr>
            <a:r>
              <a:rPr lang="en-GB" sz="1200" dirty="0">
                <a:solidFill>
                  <a:srgbClr val="262626"/>
                </a:solidFill>
                <a:latin typeface="Comic Sans MS"/>
                <a:cs typeface="Arial"/>
              </a:rPr>
              <a:t>It is encouraged that pupils do not wear jewellery to school, especially as individuals become very upset if a treasured piece of jewellery goes missing or is damaged. The only acceptable items </a:t>
            </a:r>
            <a:r>
              <a:rPr lang="en-GB" sz="1200">
                <a:solidFill>
                  <a:srgbClr val="262626"/>
                </a:solidFill>
                <a:latin typeface="Comic Sans MS"/>
                <a:cs typeface="Arial"/>
              </a:rPr>
              <a:t>of jewellery</a:t>
            </a:r>
            <a:r>
              <a:rPr lang="en-GB" sz="1200" dirty="0">
                <a:solidFill>
                  <a:srgbClr val="262626"/>
                </a:solidFill>
                <a:latin typeface="Comic Sans MS"/>
                <a:cs typeface="Arial"/>
              </a:rPr>
              <a:t> permitted are small studs for pierced ears and sensible watches. Please note that school will be unable to take any responsibility for any jewellery/ watches lost or damaged.</a:t>
            </a:r>
            <a:endParaRPr lang="en-GB" dirty="0"/>
          </a:p>
          <a:p>
            <a:pPr lvl="0" algn="l"/>
            <a:r>
              <a:rPr lang="en-GB" sz="1200" b="1" i="0" u="none" strike="noStrike" baseline="0">
                <a:solidFill>
                  <a:srgbClr val="262626"/>
                </a:solidFill>
                <a:latin typeface="Comic Sans MS"/>
                <a:ea typeface="Arial"/>
                <a:cs typeface="Arial"/>
              </a:rPr>
              <a:t>Hair</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dirty="0">
                <a:solidFill>
                  <a:srgbClr val="262626"/>
                </a:solidFill>
                <a:latin typeface="Comic Sans MS"/>
                <a:ea typeface="Arial"/>
                <a:cs typeface="Arial"/>
              </a:rPr>
              <a:t>Hair longer than shoulder length must be tied up neatly at all times using plain hair accessories.</a:t>
            </a:r>
            <a:r>
              <a:rPr lang="en-GB" sz="1200" b="0" i="0" dirty="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No decorative or brightly coloured hair accessories are permitted.</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Hair should be clean, tidy, and off the face.</a:t>
            </a:r>
            <a:r>
              <a:rPr lang="en-GB" sz="1200" b="0" i="0">
                <a:solidFill>
                  <a:srgbClr val="000000"/>
                </a:solidFill>
                <a:latin typeface="Comic Sans MS"/>
                <a:ea typeface="Arial"/>
                <a:cs typeface="Arial"/>
              </a:rPr>
              <a:t>​</a:t>
            </a:r>
          </a:p>
          <a:p>
            <a:pPr marL="228600" lvl="0" indent="-228600" algn="l" rtl="0">
              <a:buFont typeface=""/>
              <a:buChar char="•"/>
            </a:pPr>
            <a:r>
              <a:rPr lang="en-GB" sz="1200" b="0" i="0" u="none" strike="noStrike" baseline="0">
                <a:solidFill>
                  <a:srgbClr val="262626"/>
                </a:solidFill>
                <a:latin typeface="Comic Sans MS"/>
                <a:ea typeface="Arial"/>
                <a:cs typeface="Arial"/>
              </a:rPr>
              <a:t>Extreme hairstyles, such as shaved patterns or unnatural colours, are not allowed.</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lvl="0" algn="l" rtl="0"/>
            <a:r>
              <a:rPr lang="en-GB" sz="1200" b="1" i="0" u="none" strike="noStrike" baseline="0">
                <a:solidFill>
                  <a:srgbClr val="262626"/>
                </a:solidFill>
                <a:latin typeface="Comic Sans MS"/>
                <a:ea typeface="Arial"/>
                <a:cs typeface="Arial"/>
              </a:rPr>
              <a:t>PE Kit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White or house colour T-shirt</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Black or grey tracksuit bottoms or shorts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Trainers/ black plimsolls</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a:solidFill>
                  <a:srgbClr val="262626"/>
                </a:solidFill>
                <a:latin typeface="Comic Sans MS"/>
                <a:ea typeface="Arial"/>
                <a:cs typeface="Arial"/>
              </a:rPr>
              <a:t>School jumper/hoodie or plain black/grey jumper/hoodie</a:t>
            </a:r>
            <a:r>
              <a:rPr lang="en-GB" sz="1200" b="0" i="0">
                <a:solidFill>
                  <a:srgbClr val="000000"/>
                </a:solidFill>
                <a:latin typeface="Comic Sans MS"/>
                <a:ea typeface="Arial"/>
                <a:cs typeface="Arial"/>
              </a:rPr>
              <a:t>​</a:t>
            </a:r>
            <a:endParaRPr lang="en-GB" sz="1200" b="0" i="0" dirty="0">
              <a:solidFill>
                <a:srgbClr val="000000"/>
              </a:solidFill>
              <a:latin typeface="Comic Sans MS"/>
              <a:ea typeface="Arial"/>
              <a:cs typeface="Arial"/>
            </a:endParaRPr>
          </a:p>
          <a:p>
            <a:pPr marL="228600" lvl="0" indent="-228600" algn="l" rtl="0">
              <a:buFont typeface=""/>
              <a:buChar char="•"/>
            </a:pPr>
            <a:r>
              <a:rPr lang="en-GB" sz="1200" b="0" i="0" u="none" strike="noStrike" baseline="0" dirty="0">
                <a:solidFill>
                  <a:srgbClr val="262626"/>
                </a:solidFill>
                <a:latin typeface="Comic Sans MS"/>
                <a:ea typeface="Arial"/>
                <a:cs typeface="Arial"/>
              </a:rPr>
              <a:t>Swimming: swimming costume/ trunks/ towel/ swimming hat for long </a:t>
            </a:r>
            <a:r>
              <a:rPr lang="en-GB" sz="1200" b="0" i="0" u="none" strike="noStrike" baseline="0" dirty="0" err="1">
                <a:solidFill>
                  <a:srgbClr val="262626"/>
                </a:solidFill>
                <a:latin typeface="Comic Sans MS"/>
                <a:ea typeface="Arial"/>
                <a:cs typeface="Arial"/>
              </a:rPr>
              <a:t>hai</a:t>
            </a:r>
            <a:r>
              <a:rPr lang="en-GB" sz="1200" b="0" i="0" dirty="0">
                <a:solidFill>
                  <a:srgbClr val="000000"/>
                </a:solidFill>
                <a:latin typeface="Comic Sans MS"/>
                <a:ea typeface="Arial"/>
                <a:cs typeface="Arial"/>
              </a:rPr>
              <a:t>​</a:t>
            </a:r>
            <a:r>
              <a:rPr lang="en-GB" sz="1200" dirty="0">
                <a:solidFill>
                  <a:srgbClr val="000000"/>
                </a:solidFill>
                <a:latin typeface="Comic Sans MS"/>
                <a:ea typeface="Arial"/>
                <a:cs typeface="Arial"/>
              </a:rPr>
              <a:t>r</a:t>
            </a:r>
            <a:endParaRPr lang="en-GB" sz="1200" b="0" i="0" dirty="0">
              <a:solidFill>
                <a:srgbClr val="000000"/>
              </a:solidFill>
              <a:latin typeface="Comic Sans MS"/>
              <a:ea typeface="Arial"/>
              <a:cs typeface="Arial"/>
            </a:endParaRPr>
          </a:p>
          <a:p>
            <a:pPr algn="ctr"/>
            <a:endParaRPr lang="en-US"/>
          </a:p>
        </p:txBody>
      </p:sp>
    </p:spTree>
    <p:extLst>
      <p:ext uri="{BB962C8B-B14F-4D97-AF65-F5344CB8AC3E}">
        <p14:creationId xmlns:p14="http://schemas.microsoft.com/office/powerpoint/2010/main" val="1483905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What does my child need to bring in to school every day?</a:t>
            </a:r>
            <a:endParaRPr lang="en-US"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a:latin typeface="Century Gothic" panose="020B0502020202020204" pitchFamily="34" charset="0"/>
              </a:rPr>
              <a:t>Water bottle</a:t>
            </a:r>
          </a:p>
          <a:p>
            <a:r>
              <a:rPr lang="en-GB" dirty="0">
                <a:latin typeface="Century Gothic" panose="020B0502020202020204" pitchFamily="34" charset="0"/>
              </a:rPr>
              <a:t>Contact book</a:t>
            </a:r>
          </a:p>
          <a:p>
            <a:r>
              <a:rPr lang="en-GB" dirty="0">
                <a:latin typeface="Century Gothic" panose="020B0502020202020204" pitchFamily="34" charset="0"/>
              </a:rPr>
              <a:t>Reading record</a:t>
            </a:r>
          </a:p>
          <a:p>
            <a:r>
              <a:rPr lang="en-GB" dirty="0">
                <a:latin typeface="Century Gothic"/>
              </a:rPr>
              <a:t>Hat if hot/Coat if wet or cold</a:t>
            </a:r>
            <a:endParaRPr lang="en-GB" dirty="0">
              <a:latin typeface="Century Gothic" panose="020B0502020202020204" pitchFamily="34" charset="0"/>
            </a:endParaRPr>
          </a:p>
          <a:p>
            <a:r>
              <a:rPr lang="en-GB" dirty="0">
                <a:latin typeface="Century Gothic" panose="020B0502020202020204" pitchFamily="34" charset="0"/>
              </a:rPr>
              <a:t>Packed lunch if needed</a:t>
            </a:r>
          </a:p>
          <a:p>
            <a:endParaRPr lang="en-GB" dirty="0">
              <a:latin typeface="Comic Sans MS" panose="030F0702030302020204" pitchFamily="66" charset="0"/>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1498490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89" y="651207"/>
            <a:ext cx="9601196" cy="1303867"/>
          </a:xfrm>
        </p:spPr>
        <p:txBody>
          <a:bodyPr>
            <a:normAutofit/>
          </a:bodyPr>
          <a:lstStyle/>
          <a:p>
            <a:r>
              <a:rPr lang="en-GB" dirty="0">
                <a:latin typeface="Century Gothic" panose="020B0502020202020204" pitchFamily="34" charset="0"/>
              </a:rPr>
              <a:t>Attendance – why is it important?</a:t>
            </a:r>
            <a:endParaRPr lang="en-US"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1442089" y="1855334"/>
            <a:ext cx="3430731" cy="4136163"/>
          </a:xfrm>
          <a:prstGeom prst="rect">
            <a:avLst/>
          </a:prstGeom>
        </p:spPr>
      </p:pic>
      <p:pic>
        <p:nvPicPr>
          <p:cNvPr id="5" name="Picture 4"/>
          <p:cNvPicPr>
            <a:picLocks noChangeAspect="1"/>
          </p:cNvPicPr>
          <p:nvPr/>
        </p:nvPicPr>
        <p:blipFill>
          <a:blip r:embed="rId3"/>
          <a:stretch>
            <a:fillRect/>
          </a:stretch>
        </p:blipFill>
        <p:spPr>
          <a:xfrm>
            <a:off x="5407207" y="2404722"/>
            <a:ext cx="5505450" cy="2619375"/>
          </a:xfrm>
          <a:prstGeom prst="rect">
            <a:avLst/>
          </a:prstGeom>
        </p:spPr>
      </p:pic>
    </p:spTree>
    <p:extLst>
      <p:ext uri="{BB962C8B-B14F-4D97-AF65-F5344CB8AC3E}">
        <p14:creationId xmlns:p14="http://schemas.microsoft.com/office/powerpoint/2010/main" val="1935044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65A011C3-CE92-2FAB-3681-87554CFC16F1}"/>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D247EBE3-11BD-F54D-A82E-EE899D7711FE}"/>
              </a:ext>
            </a:extLst>
          </p:cNvPr>
          <p:cNvSpPr txBox="1"/>
          <p:nvPr/>
        </p:nvSpPr>
        <p:spPr>
          <a:xfrm>
            <a:off x="1059543" y="2449286"/>
            <a:ext cx="6096000" cy="37240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Comic Sans MS"/>
              </a:rPr>
              <a:t>The challenge</a:t>
            </a:r>
            <a:r>
              <a:rPr lang="en-GB" sz="2000" kern="1200">
                <a:latin typeface="Comic Sans MS"/>
                <a:ea typeface="+mn-ea"/>
                <a:cs typeface="+mn-cs"/>
              </a:rPr>
              <a:t> (should you choose to accept it…)</a:t>
            </a:r>
          </a:p>
          <a:p>
            <a:pPr marL="0" algn="l" rtl="0"/>
            <a:endParaRPr lang="en-US"/>
          </a:p>
          <a:p>
            <a:r>
              <a:rPr lang="en-GB" sz="2000" kern="1200">
                <a:latin typeface="Comic Sans MS"/>
                <a:ea typeface="+mn-ea"/>
                <a:cs typeface="+mn-cs"/>
              </a:rPr>
              <a:t>We challenge </a:t>
            </a:r>
            <a:r>
              <a:rPr lang="en-GB" sz="2000">
                <a:latin typeface="Comic Sans MS"/>
              </a:rPr>
              <a:t>each child </a:t>
            </a:r>
            <a:r>
              <a:rPr lang="en-GB" sz="2000" kern="1200">
                <a:latin typeface="Comic Sans MS"/>
                <a:ea typeface="+mn-ea"/>
                <a:cs typeface="+mn-cs"/>
              </a:rPr>
              <a:t>to experience the 100 totally </a:t>
            </a:r>
            <a:r>
              <a:rPr lang="en-GB" sz="2000" kern="1200" dirty="0">
                <a:latin typeface="Comic Sans MS"/>
                <a:ea typeface="+mn-ea"/>
                <a:cs typeface="+mn-cs"/>
              </a:rPr>
              <a:t>awesome activities on our bucket list before you leave Sutton Valence Primary School. </a:t>
            </a:r>
            <a:endParaRPr lang="en-GB" sz="2000" kern="1200" dirty="0">
              <a:latin typeface="Comic Sans MS"/>
            </a:endParaRPr>
          </a:p>
          <a:p>
            <a:r>
              <a:rPr lang="en-GB" sz="2000" kern="1200" dirty="0">
                <a:latin typeface="Comic Sans MS"/>
                <a:ea typeface="+mn-ea"/>
                <a:cs typeface="+mn-cs"/>
              </a:rPr>
              <a:t>These activities will support </a:t>
            </a:r>
            <a:r>
              <a:rPr lang="en-GB" sz="2000" dirty="0">
                <a:latin typeface="Comic Sans MS"/>
              </a:rPr>
              <a:t>them</a:t>
            </a:r>
            <a:r>
              <a:rPr lang="en-GB" sz="2000" kern="1200" dirty="0">
                <a:latin typeface="Comic Sans MS"/>
                <a:ea typeface="+mn-ea"/>
                <a:cs typeface="+mn-cs"/>
              </a:rPr>
              <a:t> in becoming resilient and confident, and hopefully give </a:t>
            </a:r>
            <a:r>
              <a:rPr lang="en-GB" sz="2000" dirty="0">
                <a:latin typeface="Comic Sans MS"/>
              </a:rPr>
              <a:t>them </a:t>
            </a:r>
            <a:r>
              <a:rPr lang="en-GB" sz="2000" kern="1200" dirty="0">
                <a:latin typeface="Comic Sans MS"/>
                <a:ea typeface="+mn-ea"/>
                <a:cs typeface="+mn-cs"/>
              </a:rPr>
              <a:t>a head start for your next steps after primary </a:t>
            </a:r>
            <a:r>
              <a:rPr lang="en-GB" sz="2000" kern="1200">
                <a:latin typeface="Comic Sans MS"/>
                <a:ea typeface="+mn-ea"/>
                <a:cs typeface="+mn-cs"/>
              </a:rPr>
              <a:t>school. Whether </a:t>
            </a:r>
            <a:r>
              <a:rPr lang="en-GB" sz="2000">
                <a:latin typeface="Comic Sans MS"/>
              </a:rPr>
              <a:t>they’re</a:t>
            </a:r>
            <a:r>
              <a:rPr lang="en-GB" sz="2000" kern="1200">
                <a:latin typeface="Comic Sans MS"/>
                <a:ea typeface="+mn-ea"/>
                <a:cs typeface="+mn-cs"/>
              </a:rPr>
              <a:t> creative, crafty or an </a:t>
            </a:r>
            <a:r>
              <a:rPr lang="en-GB" sz="2000" kern="1200" dirty="0">
                <a:latin typeface="Comic Sans MS"/>
                <a:ea typeface="+mn-ea"/>
                <a:cs typeface="+mn-cs"/>
              </a:rPr>
              <a:t>active explorer there are sure to be activities included that are fun for all! </a:t>
            </a:r>
            <a:endParaRPr lang="en-GB" sz="2000" kern="1200" dirty="0">
              <a:latin typeface="Comic Sans MS"/>
            </a:endParaRPr>
          </a:p>
          <a:p>
            <a:pPr algn="ctr"/>
            <a:endParaRPr lang="en-US"/>
          </a:p>
        </p:txBody>
      </p:sp>
    </p:spTree>
    <p:extLst>
      <p:ext uri="{BB962C8B-B14F-4D97-AF65-F5344CB8AC3E}">
        <p14:creationId xmlns:p14="http://schemas.microsoft.com/office/powerpoint/2010/main" val="3818089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CABD9-A7FE-BF61-E5F9-BF085D23CC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E74C5F-CB45-2C49-42CE-6E41C23468BD}"/>
              </a:ext>
            </a:extLst>
          </p:cNvPr>
          <p:cNvSpPr>
            <a:spLocks noGrp="1"/>
          </p:cNvSpPr>
          <p:nvPr>
            <p:ph type="title"/>
          </p:nvPr>
        </p:nvSpPr>
        <p:spPr/>
        <p:txBody>
          <a:bodyPr>
            <a:normAutofit fontScale="90000"/>
          </a:bodyPr>
          <a:lstStyle/>
          <a:p>
            <a:r>
              <a:rPr lang="en-GB" dirty="0">
                <a:latin typeface="Century Gothic" panose="020B0502020202020204" pitchFamily="34" charset="0"/>
              </a:rPr>
              <a:t>100 Things to do Before Leaving Sutton Valence </a:t>
            </a:r>
            <a:endParaRPr lang="en-US" dirty="0">
              <a:latin typeface="Century Gothic" panose="020B0502020202020204" pitchFamily="34" charset="0"/>
            </a:endParaRPr>
          </a:p>
        </p:txBody>
      </p:sp>
      <p:pic>
        <p:nvPicPr>
          <p:cNvPr id="3" name="Picture 2">
            <a:extLst>
              <a:ext uri="{FF2B5EF4-FFF2-40B4-BE49-F238E27FC236}">
                <a16:creationId xmlns:a16="http://schemas.microsoft.com/office/drawing/2014/main" id="{85F86B4D-401D-4659-C315-4F66442E8EE9}"/>
              </a:ext>
            </a:extLst>
          </p:cNvPr>
          <p:cNvPicPr>
            <a:picLocks noChangeAspect="1"/>
          </p:cNvPicPr>
          <p:nvPr/>
        </p:nvPicPr>
        <p:blipFill>
          <a:blip r:embed="rId2"/>
          <a:srcRect l="6162" t="10215" r="4767" b="5725"/>
          <a:stretch>
            <a:fillRect/>
          </a:stretch>
        </p:blipFill>
        <p:spPr>
          <a:xfrm rot="660000">
            <a:off x="8161383" y="1978487"/>
            <a:ext cx="3134798" cy="3934712"/>
          </a:xfrm>
          <a:prstGeom prst="rect">
            <a:avLst/>
          </a:prstGeom>
        </p:spPr>
      </p:pic>
      <p:sp>
        <p:nvSpPr>
          <p:cNvPr id="4" name="TextBox 3">
            <a:extLst>
              <a:ext uri="{FF2B5EF4-FFF2-40B4-BE49-F238E27FC236}">
                <a16:creationId xmlns:a16="http://schemas.microsoft.com/office/drawing/2014/main" id="{1EFA372D-A86A-F6CD-0B17-B5A0724C397C}"/>
              </a:ext>
            </a:extLst>
          </p:cNvPr>
          <p:cNvSpPr txBox="1"/>
          <p:nvPr/>
        </p:nvSpPr>
        <p:spPr>
          <a:xfrm>
            <a:off x="1059543" y="2449286"/>
            <a:ext cx="609600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omic Sans MS"/>
              </a:rPr>
              <a:t>Reminder that we </a:t>
            </a:r>
            <a:r>
              <a:rPr lang="en-GB" sz="2000" dirty="0" err="1">
                <a:latin typeface="Comic Sans MS"/>
              </a:rPr>
              <a:t>stongly</a:t>
            </a:r>
            <a:r>
              <a:rPr lang="en-GB" sz="2000" dirty="0">
                <a:latin typeface="Comic Sans MS"/>
              </a:rPr>
              <a:t> encourage children to take on the challenges and engage with these outside of school. Too much focus is on academics and these core childhood activities can  be missed.</a:t>
            </a:r>
            <a:endParaRPr lang="en-US" dirty="0"/>
          </a:p>
          <a:p>
            <a:endParaRPr lang="en-GB" sz="2000" dirty="0">
              <a:latin typeface="Comic Sans MS"/>
            </a:endParaRPr>
          </a:p>
          <a:p>
            <a:r>
              <a:rPr lang="en-GB" sz="2000" dirty="0">
                <a:latin typeface="Comic Sans MS"/>
              </a:rPr>
              <a:t>Stickers and tokens will be given out each week on a Friday.</a:t>
            </a:r>
          </a:p>
          <a:p>
            <a:endParaRPr lang="en-GB" sz="2000" dirty="0">
              <a:latin typeface="Comic Sans MS"/>
            </a:endParaRPr>
          </a:p>
          <a:p>
            <a:r>
              <a:rPr lang="en-GB" sz="2000" dirty="0">
                <a:latin typeface="Comic Sans MS"/>
              </a:rPr>
              <a:t>If you have lost your book please speak to the office about getting a new one.</a:t>
            </a:r>
          </a:p>
          <a:p>
            <a:pPr algn="ctr"/>
            <a:endParaRPr lang="en-US"/>
          </a:p>
        </p:txBody>
      </p:sp>
    </p:spTree>
    <p:extLst>
      <p:ext uri="{BB962C8B-B14F-4D97-AF65-F5344CB8AC3E}">
        <p14:creationId xmlns:p14="http://schemas.microsoft.com/office/powerpoint/2010/main" val="2124109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568" y="685225"/>
            <a:ext cx="9601196" cy="1303867"/>
          </a:xfrm>
        </p:spPr>
        <p:txBody>
          <a:bodyPr>
            <a:normAutofit/>
          </a:bodyPr>
          <a:lstStyle/>
          <a:p>
            <a:r>
              <a:rPr lang="en-GB" dirty="0">
                <a:latin typeface="Century Gothic" panose="020B0502020202020204" pitchFamily="34" charset="0"/>
              </a:rPr>
              <a:t>Lunches</a:t>
            </a:r>
            <a:r>
              <a:rPr lang="en-GB" dirty="0">
                <a:latin typeface="Comic Sans MS" panose="030F0702030302020204" pitchFamily="66" charset="0"/>
              </a:rPr>
              <a:t> </a:t>
            </a:r>
            <a:endParaRPr lang="en-US"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77524" y="1710418"/>
            <a:ext cx="6672807" cy="4618091"/>
          </a:xfrm>
          <a:prstGeom prst="rect">
            <a:avLst/>
          </a:prstGeom>
        </p:spPr>
      </p:pic>
      <p:pic>
        <p:nvPicPr>
          <p:cNvPr id="5" name="Picture 4"/>
          <p:cNvPicPr>
            <a:picLocks noChangeAspect="1"/>
          </p:cNvPicPr>
          <p:nvPr/>
        </p:nvPicPr>
        <p:blipFill>
          <a:blip r:embed="rId3"/>
          <a:stretch>
            <a:fillRect/>
          </a:stretch>
        </p:blipFill>
        <p:spPr>
          <a:xfrm>
            <a:off x="7452496" y="3076983"/>
            <a:ext cx="4577536" cy="2217828"/>
          </a:xfrm>
          <a:prstGeom prst="rect">
            <a:avLst/>
          </a:prstGeom>
        </p:spPr>
      </p:pic>
    </p:spTree>
    <p:extLst>
      <p:ext uri="{BB962C8B-B14F-4D97-AF65-F5344CB8AC3E}">
        <p14:creationId xmlns:p14="http://schemas.microsoft.com/office/powerpoint/2010/main" val="3803672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After School Clubs</a:t>
            </a:r>
            <a:endParaRPr lang="en-US" dirty="0">
              <a:latin typeface="Century Gothic" panose="020B0502020202020204" pitchFamily="34" charset="0"/>
            </a:endParaRPr>
          </a:p>
        </p:txBody>
      </p:sp>
      <p:sp>
        <p:nvSpPr>
          <p:cNvPr id="5" name="Content Placeholder 2"/>
          <p:cNvSpPr>
            <a:spLocks noGrp="1"/>
          </p:cNvSpPr>
          <p:nvPr>
            <p:ph idx="1"/>
          </p:nvPr>
        </p:nvSpPr>
        <p:spPr>
          <a:xfrm>
            <a:off x="1295401" y="2556932"/>
            <a:ext cx="9601196" cy="3318936"/>
          </a:xfrm>
        </p:spPr>
        <p:txBody>
          <a:bodyPr>
            <a:normAutofit lnSpcReduction="10000"/>
          </a:bodyPr>
          <a:lstStyle/>
          <a:p>
            <a:r>
              <a:rPr lang="en-GB" dirty="0">
                <a:latin typeface="Century Gothic"/>
              </a:rPr>
              <a:t>We have a range of after school clubs on offer – some are organised by outside companies and some are led by members of staff</a:t>
            </a:r>
          </a:p>
          <a:p>
            <a:r>
              <a:rPr lang="en-GB" dirty="0">
                <a:latin typeface="Century Gothic" panose="020B0502020202020204" pitchFamily="34" charset="0"/>
              </a:rPr>
              <a:t>To see what clubs are on offer and how to book them, please see our school website. You will find the page under the community tab. </a:t>
            </a:r>
            <a:endParaRPr lang="en-GB" dirty="0">
              <a:latin typeface="Comic Sans MS" panose="030F0702030302020204" pitchFamily="66" charset="0"/>
            </a:endParaRPr>
          </a:p>
          <a:p>
            <a:pPr>
              <a:buSzPct val="114999"/>
            </a:pPr>
            <a:r>
              <a:rPr lang="en-GB">
                <a:latin typeface="Century Gothic"/>
              </a:rPr>
              <a:t>Each term a PING will be sent out enabling you to book onto clubs.</a:t>
            </a:r>
            <a:endParaRPr lang="en-GB" dirty="0">
              <a:latin typeface="Century Gothic"/>
            </a:endParaRPr>
          </a:p>
          <a:p>
            <a:endParaRPr lang="en-US" dirty="0">
              <a:latin typeface="Comic Sans MS" panose="030F0702030302020204" pitchFamily="66" charset="0"/>
            </a:endParaRPr>
          </a:p>
        </p:txBody>
      </p:sp>
    </p:spTree>
    <p:extLst>
      <p:ext uri="{BB962C8B-B14F-4D97-AF65-F5344CB8AC3E}">
        <p14:creationId xmlns:p14="http://schemas.microsoft.com/office/powerpoint/2010/main" val="1964746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entury Gothic" panose="020B0502020202020204" pitchFamily="34" charset="0"/>
              </a:rPr>
              <a:t>PTFA – can you help?</a:t>
            </a:r>
            <a:endParaRPr lang="en-US" dirty="0">
              <a:latin typeface="Century Gothic" panose="020B0502020202020204" pitchFamily="34" charset="0"/>
            </a:endParaRPr>
          </a:p>
        </p:txBody>
      </p:sp>
      <p:sp>
        <p:nvSpPr>
          <p:cNvPr id="3" name="Content Placeholder 2"/>
          <p:cNvSpPr>
            <a:spLocks noGrp="1"/>
          </p:cNvSpPr>
          <p:nvPr>
            <p:ph idx="1"/>
          </p:nvPr>
        </p:nvSpPr>
        <p:spPr>
          <a:xfrm>
            <a:off x="1234441" y="2583058"/>
            <a:ext cx="9601196" cy="3318936"/>
          </a:xfrm>
        </p:spPr>
        <p:txBody>
          <a:bodyPr>
            <a:normAutofit fontScale="62500" lnSpcReduction="20000"/>
          </a:bodyPr>
          <a:lstStyle/>
          <a:p>
            <a:pPr marL="0" indent="0" algn="ctr">
              <a:buNone/>
            </a:pPr>
            <a:r>
              <a:rPr lang="en-US" b="1" dirty="0">
                <a:latin typeface="Century Gothic"/>
              </a:rPr>
              <a:t>The PTFA are an integral part of the school community. Without them, the children wouldn’t have the opportunity to take part in events such as school discos, creating gifts for Mother’s Day and Father’s Day or Easter Egg Hunts to name but a few. Parents wouldn’t be able to attend Bingo Nights and the whole school community wouldn’t be able to attend events such as the Christmas craft night </a:t>
            </a:r>
            <a:r>
              <a:rPr lang="en-US" b="1" dirty="0" err="1">
                <a:latin typeface="Century Gothic"/>
              </a:rPr>
              <a:t>orSummer</a:t>
            </a:r>
            <a:r>
              <a:rPr lang="en-US" b="1" dirty="0">
                <a:latin typeface="Century Gothic"/>
              </a:rPr>
              <a:t> Fair. These are all </a:t>
            </a:r>
            <a:r>
              <a:rPr lang="en-US" b="1" dirty="0" err="1">
                <a:latin typeface="Century Gothic"/>
              </a:rPr>
              <a:t>organised</a:t>
            </a:r>
            <a:r>
              <a:rPr lang="en-US" b="1" dirty="0">
                <a:latin typeface="Century Gothic"/>
              </a:rPr>
              <a:t> by the PTFA and always enjoyed by all those that attend.</a:t>
            </a:r>
          </a:p>
          <a:p>
            <a:pPr marL="0" indent="0" algn="ctr">
              <a:buNone/>
            </a:pPr>
            <a:r>
              <a:rPr lang="en-US" b="1" dirty="0">
                <a:latin typeface="Century Gothic"/>
              </a:rPr>
              <a:t>The money that they raise through all the events goes back into supporting the school and most importantly the children. Over the last few years, we have been able to update the smartboards in all </a:t>
            </a:r>
            <a:r>
              <a:rPr lang="en-US" b="1">
                <a:latin typeface="Century Gothic"/>
              </a:rPr>
              <a:t>the classrooms, changing the play equipment on the school field and Year 6 leavers hoodies in </a:t>
            </a:r>
            <a:r>
              <a:rPr lang="en-US" b="1" dirty="0">
                <a:latin typeface="Century Gothic"/>
              </a:rPr>
              <a:t>addition to all the other extras they are able to offer for the children. </a:t>
            </a:r>
            <a:endParaRPr lang="en-US" dirty="0">
              <a:latin typeface="Century Gothic"/>
            </a:endParaRPr>
          </a:p>
          <a:p>
            <a:pPr marL="0" indent="0" algn="ctr">
              <a:buNone/>
            </a:pPr>
            <a:r>
              <a:rPr lang="en-US" b="1" dirty="0">
                <a:latin typeface="Century Gothic"/>
              </a:rPr>
              <a:t>The PTFA can only continue to </a:t>
            </a:r>
            <a:r>
              <a:rPr lang="en-US" b="1" dirty="0" err="1">
                <a:latin typeface="Century Gothic"/>
              </a:rPr>
              <a:t>organise</a:t>
            </a:r>
            <a:r>
              <a:rPr lang="en-US" b="1" dirty="0">
                <a:latin typeface="Century Gothic"/>
              </a:rPr>
              <a:t> these events and contribute to the school if they have parent volunteers to help support at the events. So if you are able to support in any way this year, please let the PTFA know. </a:t>
            </a:r>
            <a:endParaRPr lang="en-US" dirty="0">
              <a:latin typeface="Century Gothic" panose="020B0502020202020204" pitchFamily="34" charset="0"/>
            </a:endParaRPr>
          </a:p>
          <a:p>
            <a:pPr marL="0" indent="0" algn="ctr">
              <a:buNone/>
            </a:pPr>
            <a:endParaRPr lang="en-US" b="1" dirty="0">
              <a:latin typeface="Century Gothic"/>
            </a:endParaRPr>
          </a:p>
          <a:p>
            <a:pPr marL="0" indent="0" algn="ctr">
              <a:buNone/>
            </a:pPr>
            <a:r>
              <a:rPr lang="en-US" b="1">
                <a:latin typeface="Century Gothic"/>
              </a:rPr>
              <a:t>Pleased to share that the new Chair of the PTFA is Kerry Perkins</a:t>
            </a:r>
            <a:endParaRPr lang="en-US" b="1" dirty="0">
              <a:latin typeface="Century Gothic"/>
            </a:endParaRPr>
          </a:p>
          <a:p>
            <a:pPr algn="ctr"/>
            <a:endParaRPr lang="en-US" dirty="0">
              <a:latin typeface="Comic Sans MS" panose="030F0702030302020204" pitchFamily="66" charset="0"/>
            </a:endParaRPr>
          </a:p>
        </p:txBody>
      </p:sp>
      <p:pic>
        <p:nvPicPr>
          <p:cNvPr id="1027" name="Picture 3" descr="PTFA – Coed Hirwaun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726" y="982132"/>
            <a:ext cx="2251076" cy="79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4497344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321</TotalTime>
  <Words>671</Words>
  <Application>Microsoft Office PowerPoint</Application>
  <PresentationFormat>Widescreen</PresentationFormat>
  <Paragraphs>62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Meet the Teacher</vt:lpstr>
      <vt:lpstr>Who works in the classroom?</vt:lpstr>
      <vt:lpstr>What does a day in Year 5 look like?</vt:lpstr>
      <vt:lpstr>When is PE and Earth Class?</vt:lpstr>
      <vt:lpstr>How do we communicate?</vt:lpstr>
      <vt:lpstr>Who to speak to?</vt:lpstr>
      <vt:lpstr>What are the homework expectations?</vt:lpstr>
      <vt:lpstr>What are the uniform expectations?</vt:lpstr>
      <vt:lpstr>What does my child need to bring in to school every day?</vt:lpstr>
      <vt:lpstr>Attendance – why is it important?</vt:lpstr>
      <vt:lpstr>100 Things to do Before Leaving Sutton Valence </vt:lpstr>
      <vt:lpstr>100 Things to do Before Leaving Sutton Valence </vt:lpstr>
      <vt:lpstr>Lunches </vt:lpstr>
      <vt:lpstr>After School Clubs</vt:lpstr>
      <vt:lpstr>PTFA – can you help?</vt:lpstr>
    </vt:vector>
  </TitlesOfParts>
  <Company>Bode Communications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rparsons</dc:creator>
  <cp:lastModifiedBy>RuthTolliday</cp:lastModifiedBy>
  <cp:revision>137</cp:revision>
  <dcterms:created xsi:type="dcterms:W3CDTF">2023-07-04T09:50:58Z</dcterms:created>
  <dcterms:modified xsi:type="dcterms:W3CDTF">2026-09-17T10:54:44Z</dcterms:modified>
</cp:coreProperties>
</file>