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sldIdLst>
    <p:sldId id="256" r:id="rId5"/>
    <p:sldId id="257" r:id="rId6"/>
    <p:sldId id="258" r:id="rId7"/>
    <p:sldId id="271" r:id="rId8"/>
    <p:sldId id="267" r:id="rId9"/>
    <p:sldId id="266" r:id="rId10"/>
    <p:sldId id="259" r:id="rId11"/>
    <p:sldId id="260" r:id="rId12"/>
    <p:sldId id="261" r:id="rId13"/>
    <p:sldId id="269" r:id="rId14"/>
    <p:sldId id="262" r:id="rId15"/>
    <p:sldId id="263" r:id="rId16"/>
    <p:sldId id="270" r:id="rId17"/>
    <p:sldId id="268" r:id="rId18"/>
    <p:sldId id="264" r:id="rId19"/>
    <p:sldId id="26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15" autoAdjust="0"/>
    <p:restoredTop sz="94660"/>
  </p:normalViewPr>
  <p:slideViewPr>
    <p:cSldViewPr snapToGrid="0">
      <p:cViewPr varScale="1">
        <p:scale>
          <a:sx n="117" d="100"/>
          <a:sy n="117" d="100"/>
        </p:scale>
        <p:origin x="616"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60CEFC8-5203-450D-9F07-7BCB885732F2}" type="slidenum">
              <a:rPr lang="en-US" smtClean="0"/>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124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4058295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22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EE2FF6-42A3-4D36-B551-0A60BBF50E8E}" type="datetimeFigureOut">
              <a:rPr lang="en-US" smtClean="0"/>
              <a:t>9/13/26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104392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EE2FF6-42A3-4D36-B551-0A60BBF50E8E}" type="datetimeFigureOut">
              <a:rPr lang="en-US" smtClean="0"/>
              <a:t>9/13/26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0CEFC8-5203-450D-9F07-7BCB885732F2}" type="slidenum">
              <a:rPr lang="en-US" smtClean="0"/>
              <a:t>‹#›</a:t>
            </a:fld>
            <a:endParaRPr 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4620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EE2FF6-42A3-4D36-B551-0A60BBF50E8E}" type="datetimeFigureOut">
              <a:rPr lang="en-US" smtClean="0"/>
              <a:t>9/13/26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4213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E2FF6-42A3-4D36-B551-0A60BBF50E8E}" type="datetimeFigureOut">
              <a:rPr lang="en-US" smtClean="0"/>
              <a:t>9/13/26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0566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77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732995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33570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1853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4709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790999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9029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30061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2177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9527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EE2FF6-42A3-4D36-B551-0A60BBF50E8E}" type="datetimeFigureOut">
              <a:rPr lang="en-US" smtClean="0"/>
              <a:t>9/13/26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60CEFC8-5203-450D-9F07-7BCB885732F2}" type="slidenum">
              <a:rPr lang="en-US" smtClean="0"/>
              <a:t>‹#›</a:t>
            </a:fld>
            <a:endParaRPr lang="en-US"/>
          </a:p>
        </p:txBody>
      </p:sp>
    </p:spTree>
    <p:extLst>
      <p:ext uri="{BB962C8B-B14F-4D97-AF65-F5344CB8AC3E}">
        <p14:creationId xmlns:p14="http://schemas.microsoft.com/office/powerpoint/2010/main" val="61118484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entury Gothic" panose="020B0502020202020204" pitchFamily="34" charset="0"/>
              </a:rPr>
              <a:t>Meet the Teacher</a:t>
            </a:r>
            <a:endParaRPr lang="en-US" dirty="0">
              <a:latin typeface="Century Gothic" panose="020B0502020202020204" pitchFamily="34" charset="0"/>
            </a:endParaRPr>
          </a:p>
        </p:txBody>
      </p:sp>
      <p:sp>
        <p:nvSpPr>
          <p:cNvPr id="3" name="Subtitle 2"/>
          <p:cNvSpPr>
            <a:spLocks noGrp="1"/>
          </p:cNvSpPr>
          <p:nvPr>
            <p:ph type="subTitle" idx="1"/>
          </p:nvPr>
        </p:nvSpPr>
        <p:spPr/>
        <p:txBody>
          <a:bodyPr/>
          <a:lstStyle/>
          <a:p>
            <a:r>
              <a:rPr lang="en-GB" dirty="0">
                <a:latin typeface="Century Gothic"/>
              </a:rPr>
              <a:t>Year 6</a:t>
            </a:r>
          </a:p>
          <a:p>
            <a:r>
              <a:rPr lang="en-GB" dirty="0">
                <a:latin typeface="Century Gothic"/>
              </a:rPr>
              <a:t>Team Final Countdown</a:t>
            </a:r>
            <a:endParaRPr lang="en-US" dirty="0">
              <a:latin typeface="Century Gothic" panose="020B0502020202020204" pitchFamily="34" charset="0"/>
            </a:endParaRPr>
          </a:p>
        </p:txBody>
      </p:sp>
    </p:spTree>
    <p:extLst>
      <p:ext uri="{BB962C8B-B14F-4D97-AF65-F5344CB8AC3E}">
        <p14:creationId xmlns:p14="http://schemas.microsoft.com/office/powerpoint/2010/main" val="890527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entury Gothic" panose="020B0502020202020204" pitchFamily="34" charset="0"/>
              </a:rPr>
              <a:t>Who works in the classroom?</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US" dirty="0" err="1">
                <a:latin typeface="Century Gothic"/>
              </a:rPr>
              <a:t>Mrs</a:t>
            </a:r>
            <a:r>
              <a:rPr lang="en-US" dirty="0">
                <a:latin typeface="Century Gothic"/>
              </a:rPr>
              <a:t> Bunker and </a:t>
            </a:r>
            <a:r>
              <a:rPr lang="en-US" dirty="0" err="1">
                <a:latin typeface="Century Gothic"/>
              </a:rPr>
              <a:t>Mrs</a:t>
            </a:r>
            <a:r>
              <a:rPr lang="en-US" dirty="0">
                <a:latin typeface="Century Gothic"/>
              </a:rPr>
              <a:t> Stewart</a:t>
            </a:r>
          </a:p>
          <a:p>
            <a:r>
              <a:rPr lang="en-US" dirty="0" err="1">
                <a:latin typeface="Century Gothic"/>
              </a:rPr>
              <a:t>Mrs</a:t>
            </a:r>
            <a:r>
              <a:rPr lang="en-US" dirty="0">
                <a:latin typeface="Century Gothic"/>
              </a:rPr>
              <a:t> Spain </a:t>
            </a:r>
          </a:p>
          <a:p>
            <a:r>
              <a:rPr lang="en-US" dirty="0" err="1">
                <a:latin typeface="Century Gothic"/>
              </a:rPr>
              <a:t>Mrs</a:t>
            </a:r>
            <a:r>
              <a:rPr lang="en-US" dirty="0">
                <a:latin typeface="Century Gothic"/>
              </a:rPr>
              <a:t> Turner </a:t>
            </a:r>
          </a:p>
        </p:txBody>
      </p:sp>
    </p:spTree>
    <p:extLst>
      <p:ext uri="{BB962C8B-B14F-4D97-AF65-F5344CB8AC3E}">
        <p14:creationId xmlns:p14="http://schemas.microsoft.com/office/powerpoint/2010/main" val="3206782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a:rPr>
              <a:t>What does a day in Year 6 look like?</a:t>
            </a:r>
            <a:endParaRPr lang="en-US" dirty="0">
              <a:latin typeface="Century Gothic"/>
            </a:endParaRPr>
          </a:p>
        </p:txBody>
      </p:sp>
      <p:sp>
        <p:nvSpPr>
          <p:cNvPr id="6" name="Content Placeholder 5">
            <a:extLst>
              <a:ext uri="{FF2B5EF4-FFF2-40B4-BE49-F238E27FC236}">
                <a16:creationId xmlns:a16="http://schemas.microsoft.com/office/drawing/2014/main" id="{760CE83A-DE29-2B7B-729D-0603DABBD1B3}"/>
              </a:ext>
            </a:extLst>
          </p:cNvPr>
          <p:cNvSpPr>
            <a:spLocks noGrp="1"/>
          </p:cNvSpPr>
          <p:nvPr>
            <p:ph idx="1"/>
          </p:nvPr>
        </p:nvSpPr>
        <p:spPr/>
        <p:txBody>
          <a:bodyPr/>
          <a:lstStyle/>
          <a:p>
            <a:r>
              <a:rPr lang="en-GB" dirty="0"/>
              <a:t>Reading, arithmetic, Maths, spelling, English in the morning</a:t>
            </a:r>
          </a:p>
          <a:p>
            <a:r>
              <a:rPr lang="en-GB" dirty="0"/>
              <a:t>Other subjects in the afternoon</a:t>
            </a:r>
          </a:p>
        </p:txBody>
      </p:sp>
    </p:spTree>
    <p:extLst>
      <p:ext uri="{BB962C8B-B14F-4D97-AF65-F5344CB8AC3E}">
        <p14:creationId xmlns:p14="http://schemas.microsoft.com/office/powerpoint/2010/main" val="1983974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5AED7-082A-4346-8A34-499CD8EF0535}"/>
              </a:ext>
            </a:extLst>
          </p:cNvPr>
          <p:cNvSpPr>
            <a:spLocks noGrp="1"/>
          </p:cNvSpPr>
          <p:nvPr>
            <p:ph idx="1"/>
          </p:nvPr>
        </p:nvSpPr>
        <p:spPr>
          <a:xfrm>
            <a:off x="702365" y="2556932"/>
            <a:ext cx="1842051" cy="3318936"/>
          </a:xfrm>
        </p:spPr>
        <p:txBody>
          <a:bodyPr/>
          <a:lstStyle/>
          <a:p>
            <a:pPr marL="0" indent="0">
              <a:buNone/>
            </a:pPr>
            <a:r>
              <a:rPr lang="en-US" dirty="0"/>
              <a:t>We will teach art and computing at the end of the term.</a:t>
            </a:r>
          </a:p>
        </p:txBody>
      </p:sp>
      <p:pic>
        <p:nvPicPr>
          <p:cNvPr id="4" name="Picture 3">
            <a:extLst>
              <a:ext uri="{FF2B5EF4-FFF2-40B4-BE49-F238E27FC236}">
                <a16:creationId xmlns:a16="http://schemas.microsoft.com/office/drawing/2014/main" id="{3D110944-C979-6E4F-A243-C6D8AB5C3B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416" y="106017"/>
            <a:ext cx="7729327" cy="6254265"/>
          </a:xfrm>
          <a:prstGeom prst="rect">
            <a:avLst/>
          </a:prstGeom>
        </p:spPr>
      </p:pic>
    </p:spTree>
    <p:extLst>
      <p:ext uri="{BB962C8B-B14F-4D97-AF65-F5344CB8AC3E}">
        <p14:creationId xmlns:p14="http://schemas.microsoft.com/office/powerpoint/2010/main" val="91798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How do we communicate?</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Contact books – day-to-day communication</a:t>
            </a:r>
          </a:p>
          <a:p>
            <a:r>
              <a:rPr lang="en-GB" dirty="0">
                <a:latin typeface="Century Gothic"/>
              </a:rPr>
              <a:t>Emails/ phone calls</a:t>
            </a:r>
          </a:p>
          <a:p>
            <a:r>
              <a:rPr lang="en-GB" dirty="0">
                <a:latin typeface="Century Gothic" panose="020B0502020202020204" pitchFamily="34" charset="0"/>
              </a:rPr>
              <a:t>Newsletters</a:t>
            </a:r>
          </a:p>
          <a:p>
            <a:r>
              <a:rPr lang="en-GB" dirty="0">
                <a:latin typeface="Century Gothic" panose="020B0502020202020204" pitchFamily="34" charset="0"/>
              </a:rPr>
              <a:t>Class Newsletters</a:t>
            </a:r>
          </a:p>
          <a:p>
            <a:pPr>
              <a:buSzPct val="114999"/>
            </a:pPr>
            <a:r>
              <a:rPr lang="en-GB" dirty="0">
                <a:latin typeface="Century Gothic"/>
              </a:rPr>
              <a:t>Class page on website</a:t>
            </a:r>
          </a:p>
        </p:txBody>
      </p:sp>
    </p:spTree>
    <p:extLst>
      <p:ext uri="{BB962C8B-B14F-4D97-AF65-F5344CB8AC3E}">
        <p14:creationId xmlns:p14="http://schemas.microsoft.com/office/powerpoint/2010/main" val="2466962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5734" y="163527"/>
            <a:ext cx="9601196" cy="1303867"/>
          </a:xfrm>
        </p:spPr>
        <p:txBody>
          <a:bodyPr>
            <a:normAutofit/>
          </a:bodyPr>
          <a:lstStyle/>
          <a:p>
            <a:r>
              <a:rPr lang="en-GB" dirty="0">
                <a:latin typeface="Century Gothic" panose="020B0502020202020204" pitchFamily="34" charset="0"/>
              </a:rPr>
              <a:t>Who to speak to?</a:t>
            </a:r>
            <a:endParaRPr lang="en-US" dirty="0">
              <a:latin typeface="Century Gothic" panose="020B0502020202020204" pitchFamily="34" charset="0"/>
            </a:endParaRPr>
          </a:p>
        </p:txBody>
      </p:sp>
      <p:pic>
        <p:nvPicPr>
          <p:cNvPr id="7" name="Picture 6"/>
          <p:cNvPicPr>
            <a:picLocks noChangeAspect="1"/>
          </p:cNvPicPr>
          <p:nvPr/>
        </p:nvPicPr>
        <p:blipFill>
          <a:blip r:embed="rId2"/>
          <a:stretch>
            <a:fillRect/>
          </a:stretch>
        </p:blipFill>
        <p:spPr>
          <a:xfrm>
            <a:off x="6416543" y="2769190"/>
            <a:ext cx="5360942" cy="1820227"/>
          </a:xfrm>
          <a:prstGeom prst="rect">
            <a:avLst/>
          </a:prstGeom>
        </p:spPr>
      </p:pic>
      <p:pic>
        <p:nvPicPr>
          <p:cNvPr id="3" name="Picture 2">
            <a:extLst>
              <a:ext uri="{FF2B5EF4-FFF2-40B4-BE49-F238E27FC236}">
                <a16:creationId xmlns:a16="http://schemas.microsoft.com/office/drawing/2014/main" id="{CC4AA5BF-D127-AB89-5593-540700046943}"/>
              </a:ext>
            </a:extLst>
          </p:cNvPr>
          <p:cNvPicPr>
            <a:picLocks noChangeAspect="1"/>
          </p:cNvPicPr>
          <p:nvPr/>
        </p:nvPicPr>
        <p:blipFill>
          <a:blip r:embed="rId3"/>
          <a:stretch>
            <a:fillRect/>
          </a:stretch>
        </p:blipFill>
        <p:spPr>
          <a:xfrm>
            <a:off x="552904" y="1462994"/>
            <a:ext cx="5861050" cy="4418240"/>
          </a:xfrm>
          <a:prstGeom prst="rect">
            <a:avLst/>
          </a:prstGeom>
        </p:spPr>
      </p:pic>
    </p:spTree>
    <p:extLst>
      <p:ext uri="{BB962C8B-B14F-4D97-AF65-F5344CB8AC3E}">
        <p14:creationId xmlns:p14="http://schemas.microsoft.com/office/powerpoint/2010/main" val="2766762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When is PE and Earth Class?</a:t>
            </a:r>
            <a:endParaRPr lang="en-US" dirty="0">
              <a:latin typeface="Century Gothic" panose="020B0502020202020204" pitchFamily="34" charset="0"/>
            </a:endParaRPr>
          </a:p>
        </p:txBody>
      </p:sp>
      <p:sp>
        <p:nvSpPr>
          <p:cNvPr id="3" name="Content Placeholder 2"/>
          <p:cNvSpPr>
            <a:spLocks noGrp="1"/>
          </p:cNvSpPr>
          <p:nvPr>
            <p:ph idx="1"/>
          </p:nvPr>
        </p:nvSpPr>
        <p:spPr/>
        <p:txBody>
          <a:bodyPr>
            <a:normAutofit fontScale="55000" lnSpcReduction="20000"/>
          </a:bodyPr>
          <a:lstStyle/>
          <a:p>
            <a:endParaRPr lang="en-US" dirty="0">
              <a:latin typeface="Century Gothic" panose="020B0502020202020204" pitchFamily="34" charset="0"/>
            </a:endParaRPr>
          </a:p>
          <a:p>
            <a:pPr marL="0" indent="0">
              <a:buSzPct val="114999"/>
              <a:buNone/>
            </a:pPr>
            <a:r>
              <a:rPr lang="en-US" sz="3200" dirty="0">
                <a:latin typeface="Century Gothic" panose="020B0502020202020204" pitchFamily="34" charset="0"/>
              </a:rPr>
              <a:t>This term, P.E will be on a Monday and on a Thursday</a:t>
            </a:r>
          </a:p>
          <a:p>
            <a:pPr marL="0" indent="0">
              <a:buSzPct val="114999"/>
              <a:buNone/>
            </a:pPr>
            <a:r>
              <a:rPr lang="en-US" sz="3200" dirty="0">
                <a:latin typeface="Century Gothic" panose="020B0502020202020204" pitchFamily="34" charset="0"/>
              </a:rPr>
              <a:t>We will have Earth Class in terms 2 and 6</a:t>
            </a:r>
          </a:p>
          <a:p>
            <a:pPr>
              <a:buSzPct val="114999"/>
            </a:pPr>
            <a:endParaRPr lang="en-US" dirty="0">
              <a:latin typeface="Century Gothic" panose="020B0502020202020204" pitchFamily="34" charset="0"/>
            </a:endParaRPr>
          </a:p>
          <a:p>
            <a:pPr>
              <a:buSzPct val="114999"/>
            </a:pPr>
            <a:endParaRPr lang="en-US" dirty="0">
              <a:latin typeface="Century Gothic" panose="020B0502020202020204" pitchFamily="34" charset="0"/>
            </a:endParaRPr>
          </a:p>
          <a:p>
            <a:pPr marL="0" indent="0">
              <a:buSzPct val="114999"/>
              <a:buNone/>
            </a:pPr>
            <a:endParaRPr lang="en-US" dirty="0">
              <a:latin typeface="Century Gothic" panose="020B0502020202020204" pitchFamily="34" charset="0"/>
            </a:endParaRPr>
          </a:p>
          <a:p>
            <a:pPr>
              <a:buSzPct val="114999"/>
            </a:pPr>
            <a:r>
              <a:rPr lang="en-US" b="1" dirty="0">
                <a:latin typeface="Comic Sans MS"/>
              </a:rPr>
              <a:t>Earth Class Reminder</a:t>
            </a:r>
            <a:endParaRPr lang="en-US" dirty="0">
              <a:latin typeface="Century Gothic" panose="020B0502020202020204" pitchFamily="34" charset="0"/>
            </a:endParaRPr>
          </a:p>
          <a:p>
            <a:pPr>
              <a:buSzPct val="114999"/>
            </a:pPr>
            <a:r>
              <a:rPr lang="en-US" dirty="0">
                <a:latin typeface="Comic Sans MS"/>
              </a:rPr>
              <a:t>Pupils should wear clothes that they don’t mind getting dirty and are appropriate for the weather. Wellies should be brought to school for every session so that pupils have footwear to change into when outside. During the winter, pupils should bring coats and warm clothing and during the summer. Except for extreme circumstances where communication will be made, pupils should wear long sleeve tops and bottoms for protection.</a:t>
            </a:r>
            <a:endParaRPr lang="en-US" dirty="0"/>
          </a:p>
          <a:p>
            <a:pPr>
              <a:buSzPct val="114999"/>
            </a:pPr>
            <a:endParaRPr lang="en-US" dirty="0">
              <a:latin typeface="Century Gothic" panose="020B0502020202020204" pitchFamily="34" charset="0"/>
            </a:endParaRPr>
          </a:p>
        </p:txBody>
      </p:sp>
    </p:spTree>
    <p:extLst>
      <p:ext uri="{BB962C8B-B14F-4D97-AF65-F5344CB8AC3E}">
        <p14:creationId xmlns:p14="http://schemas.microsoft.com/office/powerpoint/2010/main" val="2993805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are the homework expectations?</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Reading a book of their choice with an adult, </a:t>
            </a:r>
            <a:r>
              <a:rPr lang="en-GB" b="1" dirty="0">
                <a:latin typeface="Century Gothic" panose="020B0502020202020204" pitchFamily="34" charset="0"/>
              </a:rPr>
              <a:t>at least </a:t>
            </a:r>
            <a:r>
              <a:rPr lang="en-GB" dirty="0">
                <a:latin typeface="Century Gothic" panose="020B0502020202020204" pitchFamily="34" charset="0"/>
              </a:rPr>
              <a:t>3 times a week.</a:t>
            </a:r>
          </a:p>
          <a:p>
            <a:r>
              <a:rPr lang="en-GB">
                <a:latin typeface="Century Gothic"/>
              </a:rPr>
              <a:t>One maths task a week</a:t>
            </a:r>
            <a:endParaRPr lang="en-GB" dirty="0">
              <a:latin typeface="Century Gothic" panose="020B0502020202020204" pitchFamily="34" charset="0"/>
            </a:endParaRPr>
          </a:p>
          <a:p>
            <a:r>
              <a:rPr lang="en-GB" dirty="0">
                <a:latin typeface="Century Gothic" panose="020B0502020202020204" pitchFamily="34" charset="0"/>
              </a:rPr>
              <a:t>Theme-once a term (optional)</a:t>
            </a:r>
            <a:endParaRPr lang="en-US" dirty="0">
              <a:latin typeface="Century Gothic" panose="020B0502020202020204" pitchFamily="34" charset="0"/>
            </a:endParaRPr>
          </a:p>
        </p:txBody>
      </p:sp>
    </p:spTree>
    <p:extLst>
      <p:ext uri="{BB962C8B-B14F-4D97-AF65-F5344CB8AC3E}">
        <p14:creationId xmlns:p14="http://schemas.microsoft.com/office/powerpoint/2010/main" val="946135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292703"/>
            <a:ext cx="9601196" cy="1303867"/>
          </a:xfrm>
        </p:spPr>
        <p:txBody>
          <a:bodyPr>
            <a:normAutofit fontScale="90000"/>
          </a:bodyPr>
          <a:lstStyle/>
          <a:p>
            <a:r>
              <a:rPr lang="en-GB" dirty="0">
                <a:latin typeface="Century Gothic" panose="020B0502020202020204" pitchFamily="34" charset="0"/>
              </a:rPr>
              <a:t>What are the uniform expectations?</a:t>
            </a:r>
            <a:endParaRPr lang="en-US" dirty="0">
              <a:latin typeface="Century Gothic" panose="020B0502020202020204" pitchFamily="34" charset="0"/>
            </a:endParaRPr>
          </a:p>
        </p:txBody>
      </p:sp>
      <p:sp>
        <p:nvSpPr>
          <p:cNvPr id="3" name="Content Placeholder 2"/>
          <p:cNvSpPr>
            <a:spLocks noGrp="1"/>
          </p:cNvSpPr>
          <p:nvPr>
            <p:ph idx="1"/>
          </p:nvPr>
        </p:nvSpPr>
        <p:spPr>
          <a:xfrm>
            <a:off x="751116" y="1598989"/>
            <a:ext cx="5348511" cy="4160764"/>
          </a:xfrm>
        </p:spPr>
        <p:txBody>
          <a:bodyPr vert="horz" lIns="91440" tIns="45720" rIns="91440" bIns="45720" rtlCol="0" anchor="t">
            <a:noAutofit/>
          </a:bodyPr>
          <a:lstStyle/>
          <a:p>
            <a:pPr marL="0" indent="0">
              <a:buNone/>
            </a:pPr>
            <a:r>
              <a:rPr lang="en-GB" sz="1200" b="1">
                <a:latin typeface="Comic Sans MS"/>
              </a:rPr>
              <a:t>Our uniform consists of:</a:t>
            </a:r>
            <a:endParaRPr lang="en-US" sz="1200"/>
          </a:p>
          <a:p>
            <a:pPr>
              <a:buSzPct val="114999"/>
            </a:pPr>
            <a:r>
              <a:rPr lang="en-GB" sz="1200">
                <a:latin typeface="Comic Sans MS"/>
              </a:rPr>
              <a:t>White polo shirt – either plain or with the Sutton Valence Primary school logo</a:t>
            </a:r>
            <a:endParaRPr lang="en-GB" sz="1200" dirty="0"/>
          </a:p>
          <a:p>
            <a:pPr>
              <a:buSzPct val="114999"/>
            </a:pPr>
            <a:r>
              <a:rPr lang="en-GB" sz="1200">
                <a:latin typeface="Comic Sans MS"/>
              </a:rPr>
              <a:t>Forest green school jumper or cardigan - either plain or with the Sutton Valence Primary school logo (jumpers with brand logos are not permitted)</a:t>
            </a:r>
            <a:endParaRPr lang="en-GB" sz="1200" dirty="0"/>
          </a:p>
          <a:p>
            <a:pPr>
              <a:buSzPct val="114999"/>
            </a:pPr>
            <a:r>
              <a:rPr lang="en-GB" sz="1200">
                <a:latin typeface="Comic Sans MS"/>
              </a:rPr>
              <a:t>Black or grey trousers or skirts for winter</a:t>
            </a:r>
            <a:endParaRPr lang="en-GB" sz="1200" dirty="0"/>
          </a:p>
          <a:p>
            <a:pPr>
              <a:buSzPct val="114999"/>
            </a:pPr>
            <a:r>
              <a:rPr lang="en-GB" sz="1200">
                <a:latin typeface="Comic Sans MS"/>
              </a:rPr>
              <a:t>Black or grey shorts or green chequered dress for summer</a:t>
            </a:r>
            <a:endParaRPr lang="en-GB" sz="1200"/>
          </a:p>
          <a:p>
            <a:pPr>
              <a:buSzPct val="114999"/>
            </a:pPr>
            <a:r>
              <a:rPr lang="en-GB" sz="1200">
                <a:latin typeface="Comic Sans MS"/>
              </a:rPr>
              <a:t>White, grey or black plain socks or tights</a:t>
            </a:r>
            <a:endParaRPr lang="en-GB" sz="1200" dirty="0"/>
          </a:p>
          <a:p>
            <a:pPr>
              <a:buSzPct val="114999"/>
            </a:pPr>
            <a:r>
              <a:rPr lang="en-GB" sz="1200">
                <a:latin typeface="Comic Sans MS"/>
              </a:rPr>
              <a:t>A peaked cap for summer protection (sunglasses are not permitted)</a:t>
            </a:r>
            <a:endParaRPr lang="en-GB" sz="1200" dirty="0"/>
          </a:p>
          <a:p>
            <a:pPr marL="0" indent="0">
              <a:buSzPct val="114999"/>
              <a:buNone/>
            </a:pPr>
            <a:r>
              <a:rPr lang="en-GB" sz="1200" b="1">
                <a:latin typeface="Comic Sans MS"/>
              </a:rPr>
              <a:t>Footwear</a:t>
            </a:r>
            <a:endParaRPr lang="en-GB" sz="1200" dirty="0"/>
          </a:p>
          <a:p>
            <a:pPr>
              <a:buSzPct val="114999"/>
            </a:pPr>
            <a:r>
              <a:rPr lang="en-GB" sz="1200">
                <a:latin typeface="Comic Sans MS"/>
              </a:rPr>
              <a:t>Black flat sensible, safe shoes with good grip on the sole. Alternatively, smart, black trainers with no white or coloured flashes or patters. Bright coloured laces are not permitted. Shoes with open toes are not permitted in the summer.</a:t>
            </a:r>
            <a:endParaRPr lang="en-GB" sz="1200" dirty="0"/>
          </a:p>
          <a:p>
            <a:pPr marL="0" indent="0">
              <a:buSzPct val="114999"/>
              <a:buNone/>
            </a:pPr>
            <a:endParaRPr lang="en-GB" sz="1200" b="1" dirty="0">
              <a:latin typeface="Comic Sans MS"/>
            </a:endParaRPr>
          </a:p>
          <a:p>
            <a:pPr>
              <a:buSzPct val="114999"/>
            </a:pPr>
            <a:endParaRPr lang="en-GB" dirty="0">
              <a:latin typeface="Century Gothic" panose="020B0502020202020204" pitchFamily="34" charset="0"/>
            </a:endParaRPr>
          </a:p>
          <a:p>
            <a:endParaRPr lang="en-US" dirty="0">
              <a:latin typeface="Comic Sans MS" panose="030F0702030302020204" pitchFamily="66" charset="0"/>
            </a:endParaRPr>
          </a:p>
        </p:txBody>
      </p:sp>
      <p:sp>
        <p:nvSpPr>
          <p:cNvPr id="4" name="TextBox 3">
            <a:extLst>
              <a:ext uri="{FF2B5EF4-FFF2-40B4-BE49-F238E27FC236}">
                <a16:creationId xmlns:a16="http://schemas.microsoft.com/office/drawing/2014/main" id="{F3F87BF9-030A-86F9-3CC8-2EB012A7E23D}"/>
              </a:ext>
            </a:extLst>
          </p:cNvPr>
          <p:cNvSpPr txBox="1"/>
          <p:nvPr/>
        </p:nvSpPr>
        <p:spPr>
          <a:xfrm>
            <a:off x="6197600" y="1600200"/>
            <a:ext cx="5152571" cy="47366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200" b="1">
                <a:solidFill>
                  <a:srgbClr val="262626"/>
                </a:solidFill>
                <a:latin typeface="Comic Sans MS"/>
                <a:cs typeface="Arial"/>
              </a:rPr>
              <a:t>Make-up and Jewellery</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a:solidFill>
                  <a:srgbClr val="262626"/>
                </a:solidFill>
                <a:latin typeface="Comic Sans MS"/>
                <a:cs typeface="Arial"/>
              </a:rPr>
              <a:t>No make-up is to be worn to school (this includes nail polish)</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dirty="0">
                <a:solidFill>
                  <a:srgbClr val="262626"/>
                </a:solidFill>
                <a:latin typeface="Comic Sans MS"/>
                <a:cs typeface="Arial"/>
              </a:rPr>
              <a:t>It is encouraged that pupils do not wear jewellery to school, especially as individuals become very upset if a treasured piece of jewellery goes missing or is damaged. The only acceptable items </a:t>
            </a:r>
            <a:r>
              <a:rPr lang="en-GB" sz="1200">
                <a:solidFill>
                  <a:srgbClr val="262626"/>
                </a:solidFill>
                <a:latin typeface="Comic Sans MS"/>
                <a:cs typeface="Arial"/>
              </a:rPr>
              <a:t>of jewellery</a:t>
            </a:r>
            <a:r>
              <a:rPr lang="en-GB" sz="1200" dirty="0">
                <a:solidFill>
                  <a:srgbClr val="262626"/>
                </a:solidFill>
                <a:latin typeface="Comic Sans MS"/>
                <a:cs typeface="Arial"/>
              </a:rPr>
              <a:t> permitted are small studs for pierced ears and sensible watches. Please note that school will be unable to take any responsibility for any jewellery/ watches lost or damaged.</a:t>
            </a:r>
            <a:endParaRPr lang="en-GB" dirty="0"/>
          </a:p>
          <a:p>
            <a:pPr lvl="0" algn="l"/>
            <a:r>
              <a:rPr lang="en-GB" sz="1200" b="1" i="0" u="none" strike="noStrike" baseline="0">
                <a:solidFill>
                  <a:srgbClr val="262626"/>
                </a:solidFill>
                <a:latin typeface="Comic Sans MS"/>
                <a:ea typeface="Arial"/>
                <a:cs typeface="Arial"/>
              </a:rPr>
              <a:t>Hair</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dirty="0">
                <a:solidFill>
                  <a:srgbClr val="262626"/>
                </a:solidFill>
                <a:latin typeface="Comic Sans MS"/>
                <a:ea typeface="Arial"/>
                <a:cs typeface="Arial"/>
              </a:rPr>
              <a:t>Hair longer than shoulder length must be tied up neatly at all times using plain hair accessories.</a:t>
            </a:r>
            <a:r>
              <a:rPr lang="en-GB" sz="1200" b="0" i="0" dirty="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No decorative or brightly coloured hair accessories are permitted.</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Hair should be clean, tidy, and off the face.</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Extreme hairstyles, such as shaved patterns or unnatural colours, are not allowed.</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lvl="0" algn="l" rtl="0"/>
            <a:r>
              <a:rPr lang="en-GB" sz="1200" b="1" i="0" u="none" strike="noStrike" baseline="0">
                <a:solidFill>
                  <a:srgbClr val="262626"/>
                </a:solidFill>
                <a:latin typeface="Comic Sans MS"/>
                <a:ea typeface="Arial"/>
                <a:cs typeface="Arial"/>
              </a:rPr>
              <a:t>PE Kit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White or house colour T-shirt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Black or grey tracksuit bottoms or shorts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Trainers/ black plimsolls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School jumper/hoodie or plain black/grey jumper/hoodie</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dirty="0">
                <a:solidFill>
                  <a:srgbClr val="262626"/>
                </a:solidFill>
                <a:latin typeface="Comic Sans MS"/>
                <a:ea typeface="Arial"/>
                <a:cs typeface="Arial"/>
              </a:rPr>
              <a:t>Swimming: swimming costume/ trunks/ towel/ swimming hat for long </a:t>
            </a:r>
            <a:r>
              <a:rPr lang="en-GB" sz="1200" b="0" i="0" u="none" strike="noStrike" baseline="0" dirty="0" err="1">
                <a:solidFill>
                  <a:srgbClr val="262626"/>
                </a:solidFill>
                <a:latin typeface="Comic Sans MS"/>
                <a:ea typeface="Arial"/>
                <a:cs typeface="Arial"/>
              </a:rPr>
              <a:t>hai</a:t>
            </a:r>
            <a:r>
              <a:rPr lang="en-GB" sz="1200" b="0" i="0" dirty="0">
                <a:solidFill>
                  <a:srgbClr val="000000"/>
                </a:solidFill>
                <a:latin typeface="Comic Sans MS"/>
                <a:ea typeface="Arial"/>
                <a:cs typeface="Arial"/>
              </a:rPr>
              <a:t>​</a:t>
            </a:r>
            <a:r>
              <a:rPr lang="en-GB" sz="1200" dirty="0">
                <a:solidFill>
                  <a:srgbClr val="000000"/>
                </a:solidFill>
                <a:latin typeface="Comic Sans MS"/>
                <a:ea typeface="Arial"/>
                <a:cs typeface="Arial"/>
              </a:rPr>
              <a:t>r</a:t>
            </a:r>
            <a:endParaRPr lang="en-GB" sz="1200" b="0" i="0" dirty="0">
              <a:solidFill>
                <a:srgbClr val="000000"/>
              </a:solidFill>
              <a:latin typeface="Comic Sans MS"/>
              <a:ea typeface="Arial"/>
              <a:cs typeface="Arial"/>
            </a:endParaRPr>
          </a:p>
          <a:p>
            <a:pPr algn="ctr"/>
            <a:endParaRPr lang="en-US"/>
          </a:p>
        </p:txBody>
      </p:sp>
    </p:spTree>
    <p:extLst>
      <p:ext uri="{BB962C8B-B14F-4D97-AF65-F5344CB8AC3E}">
        <p14:creationId xmlns:p14="http://schemas.microsoft.com/office/powerpoint/2010/main" val="3404860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does my child need to bring in to school every day?</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Water bottle</a:t>
            </a:r>
          </a:p>
          <a:p>
            <a:r>
              <a:rPr lang="en-GB" dirty="0">
                <a:latin typeface="Century Gothic" panose="020B0502020202020204" pitchFamily="34" charset="0"/>
              </a:rPr>
              <a:t>Contact book</a:t>
            </a:r>
          </a:p>
          <a:p>
            <a:r>
              <a:rPr lang="en-GB" dirty="0">
                <a:latin typeface="Century Gothic" panose="020B0502020202020204" pitchFamily="34" charset="0"/>
              </a:rPr>
              <a:t>Reading record</a:t>
            </a:r>
          </a:p>
          <a:p>
            <a:r>
              <a:rPr lang="en-GB" dirty="0">
                <a:latin typeface="Century Gothic" panose="020B0502020202020204" pitchFamily="34" charset="0"/>
              </a:rPr>
              <a:t>Hat if hot</a:t>
            </a:r>
          </a:p>
          <a:p>
            <a:r>
              <a:rPr lang="en-GB" dirty="0">
                <a:latin typeface="Century Gothic" panose="020B0502020202020204" pitchFamily="34" charset="0"/>
              </a:rPr>
              <a:t>Packed lunch if needed</a:t>
            </a:r>
          </a:p>
          <a:p>
            <a:endParaRPr lang="en-GB" dirty="0">
              <a:latin typeface="Comic Sans MS" panose="030F0702030302020204" pitchFamily="66" charset="0"/>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775862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89" y="651207"/>
            <a:ext cx="9601196" cy="1303867"/>
          </a:xfrm>
        </p:spPr>
        <p:txBody>
          <a:bodyPr>
            <a:normAutofit/>
          </a:bodyPr>
          <a:lstStyle/>
          <a:p>
            <a:r>
              <a:rPr lang="en-GB" dirty="0">
                <a:latin typeface="Century Gothic" panose="020B0502020202020204" pitchFamily="34" charset="0"/>
              </a:rPr>
              <a:t>Attendance – why is it important?</a:t>
            </a:r>
            <a:endParaRPr lang="en-US"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1442089" y="1855334"/>
            <a:ext cx="3430731" cy="4136163"/>
          </a:xfrm>
          <a:prstGeom prst="rect">
            <a:avLst/>
          </a:prstGeom>
        </p:spPr>
      </p:pic>
      <p:pic>
        <p:nvPicPr>
          <p:cNvPr id="5" name="Picture 4"/>
          <p:cNvPicPr>
            <a:picLocks noChangeAspect="1"/>
          </p:cNvPicPr>
          <p:nvPr/>
        </p:nvPicPr>
        <p:blipFill>
          <a:blip r:embed="rId3"/>
          <a:stretch>
            <a:fillRect/>
          </a:stretch>
        </p:blipFill>
        <p:spPr>
          <a:xfrm>
            <a:off x="5407207" y="2404722"/>
            <a:ext cx="5505450" cy="2619375"/>
          </a:xfrm>
          <a:prstGeom prst="rect">
            <a:avLst/>
          </a:prstGeom>
        </p:spPr>
      </p:pic>
    </p:spTree>
    <p:extLst>
      <p:ext uri="{BB962C8B-B14F-4D97-AF65-F5344CB8AC3E}">
        <p14:creationId xmlns:p14="http://schemas.microsoft.com/office/powerpoint/2010/main" val="1935044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65A011C3-CE92-2FAB-3681-87554CFC16F1}"/>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D247EBE3-11BD-F54D-A82E-EE899D7711FE}"/>
              </a:ext>
            </a:extLst>
          </p:cNvPr>
          <p:cNvSpPr txBox="1"/>
          <p:nvPr/>
        </p:nvSpPr>
        <p:spPr>
          <a:xfrm>
            <a:off x="1059543" y="2449286"/>
            <a:ext cx="6096000"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Comic Sans MS"/>
              </a:rPr>
              <a:t>The challenge</a:t>
            </a:r>
            <a:r>
              <a:rPr lang="en-GB" sz="2000" kern="1200">
                <a:latin typeface="Comic Sans MS"/>
                <a:ea typeface="+mn-ea"/>
                <a:cs typeface="+mn-cs"/>
              </a:rPr>
              <a:t> (should you choose to accept it…)</a:t>
            </a:r>
          </a:p>
          <a:p>
            <a:pPr marL="0" algn="l" rtl="0"/>
            <a:endParaRPr lang="en-US"/>
          </a:p>
          <a:p>
            <a:r>
              <a:rPr lang="en-GB" sz="2000" kern="1200">
                <a:latin typeface="Comic Sans MS"/>
                <a:ea typeface="+mn-ea"/>
                <a:cs typeface="+mn-cs"/>
              </a:rPr>
              <a:t>We challenge </a:t>
            </a:r>
            <a:r>
              <a:rPr lang="en-GB" sz="2000">
                <a:latin typeface="Comic Sans MS"/>
              </a:rPr>
              <a:t>each child </a:t>
            </a:r>
            <a:r>
              <a:rPr lang="en-GB" sz="2000" kern="1200">
                <a:latin typeface="Comic Sans MS"/>
                <a:ea typeface="+mn-ea"/>
                <a:cs typeface="+mn-cs"/>
              </a:rPr>
              <a:t>to experience the 100 totally </a:t>
            </a:r>
            <a:r>
              <a:rPr lang="en-GB" sz="2000" kern="1200" dirty="0">
                <a:latin typeface="Comic Sans MS"/>
                <a:ea typeface="+mn-ea"/>
                <a:cs typeface="+mn-cs"/>
              </a:rPr>
              <a:t>awesome activities on our bucket list before you leave Sutton Valence Primary School. </a:t>
            </a:r>
            <a:endParaRPr lang="en-GB" sz="2000" kern="1200" dirty="0">
              <a:latin typeface="Comic Sans MS"/>
            </a:endParaRPr>
          </a:p>
          <a:p>
            <a:r>
              <a:rPr lang="en-GB" sz="2000" kern="1200" dirty="0">
                <a:latin typeface="Comic Sans MS"/>
                <a:ea typeface="+mn-ea"/>
                <a:cs typeface="+mn-cs"/>
              </a:rPr>
              <a:t>These activities will support </a:t>
            </a:r>
            <a:r>
              <a:rPr lang="en-GB" sz="2000" dirty="0">
                <a:latin typeface="Comic Sans MS"/>
              </a:rPr>
              <a:t>them</a:t>
            </a:r>
            <a:r>
              <a:rPr lang="en-GB" sz="2000" kern="1200" dirty="0">
                <a:latin typeface="Comic Sans MS"/>
                <a:ea typeface="+mn-ea"/>
                <a:cs typeface="+mn-cs"/>
              </a:rPr>
              <a:t> in becoming resilient and confident, and hopefully give </a:t>
            </a:r>
            <a:r>
              <a:rPr lang="en-GB" sz="2000" dirty="0">
                <a:latin typeface="Comic Sans MS"/>
              </a:rPr>
              <a:t>them </a:t>
            </a:r>
            <a:r>
              <a:rPr lang="en-GB" sz="2000" kern="1200" dirty="0">
                <a:latin typeface="Comic Sans MS"/>
                <a:ea typeface="+mn-ea"/>
                <a:cs typeface="+mn-cs"/>
              </a:rPr>
              <a:t>a head start for your next steps after primary </a:t>
            </a:r>
            <a:r>
              <a:rPr lang="en-GB" sz="2000" kern="1200">
                <a:latin typeface="Comic Sans MS"/>
                <a:ea typeface="+mn-ea"/>
                <a:cs typeface="+mn-cs"/>
              </a:rPr>
              <a:t>school. Whether </a:t>
            </a:r>
            <a:r>
              <a:rPr lang="en-GB" sz="2000">
                <a:latin typeface="Comic Sans MS"/>
              </a:rPr>
              <a:t>they’re</a:t>
            </a:r>
            <a:r>
              <a:rPr lang="en-GB" sz="2000" kern="1200">
                <a:latin typeface="Comic Sans MS"/>
                <a:ea typeface="+mn-ea"/>
                <a:cs typeface="+mn-cs"/>
              </a:rPr>
              <a:t> creative, crafty or an </a:t>
            </a:r>
            <a:r>
              <a:rPr lang="en-GB" sz="2000" kern="1200" dirty="0">
                <a:latin typeface="Comic Sans MS"/>
                <a:ea typeface="+mn-ea"/>
                <a:cs typeface="+mn-cs"/>
              </a:rPr>
              <a:t>active explorer there are sure to be activities included that are fun for all! </a:t>
            </a:r>
            <a:endParaRPr lang="en-GB" sz="2000" kern="1200" dirty="0">
              <a:latin typeface="Comic Sans MS"/>
            </a:endParaRPr>
          </a:p>
          <a:p>
            <a:pPr algn="ctr"/>
            <a:endParaRPr lang="en-US"/>
          </a:p>
        </p:txBody>
      </p:sp>
    </p:spTree>
    <p:extLst>
      <p:ext uri="{BB962C8B-B14F-4D97-AF65-F5344CB8AC3E}">
        <p14:creationId xmlns:p14="http://schemas.microsoft.com/office/powerpoint/2010/main" val="3818089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CABD9-A7FE-BF61-E5F9-BF085D23CC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E74C5F-CB45-2C49-42CE-6E41C23468BD}"/>
              </a:ext>
            </a:extLst>
          </p:cNvPr>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85F86B4D-401D-4659-C315-4F66442E8EE9}"/>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1EFA372D-A86A-F6CD-0B17-B5A0724C397C}"/>
              </a:ext>
            </a:extLst>
          </p:cNvPr>
          <p:cNvSpPr txBox="1"/>
          <p:nvPr/>
        </p:nvSpPr>
        <p:spPr>
          <a:xfrm>
            <a:off x="1059543" y="2449286"/>
            <a:ext cx="609600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omic Sans MS"/>
              </a:rPr>
              <a:t>Reminder that we strongly encourage children to take on the challenges and engage with these outside of school. Too much focus is on academics and these core childhood activities can be missed.</a:t>
            </a:r>
            <a:endParaRPr lang="en-US" dirty="0"/>
          </a:p>
          <a:p>
            <a:endParaRPr lang="en-GB" sz="2000" dirty="0">
              <a:latin typeface="Comic Sans MS"/>
            </a:endParaRPr>
          </a:p>
          <a:p>
            <a:r>
              <a:rPr lang="en-GB" sz="2000" dirty="0">
                <a:latin typeface="Comic Sans MS"/>
              </a:rPr>
              <a:t>Stickers and tokens will be given out each week on a Friday.</a:t>
            </a:r>
          </a:p>
          <a:p>
            <a:endParaRPr lang="en-GB" sz="2000" dirty="0">
              <a:latin typeface="Comic Sans MS"/>
            </a:endParaRPr>
          </a:p>
          <a:p>
            <a:r>
              <a:rPr lang="en-GB" sz="2000" dirty="0">
                <a:latin typeface="Comic Sans MS"/>
              </a:rPr>
              <a:t>If you have lost your book please speak to the office about getting a new one.</a:t>
            </a:r>
          </a:p>
          <a:p>
            <a:pPr algn="ctr"/>
            <a:endParaRPr lang="en-US" dirty="0"/>
          </a:p>
        </p:txBody>
      </p:sp>
    </p:spTree>
    <p:extLst>
      <p:ext uri="{BB962C8B-B14F-4D97-AF65-F5344CB8AC3E}">
        <p14:creationId xmlns:p14="http://schemas.microsoft.com/office/powerpoint/2010/main" val="2124109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568" y="685225"/>
            <a:ext cx="9601196" cy="1303867"/>
          </a:xfrm>
        </p:spPr>
        <p:txBody>
          <a:bodyPr>
            <a:normAutofit/>
          </a:bodyPr>
          <a:lstStyle/>
          <a:p>
            <a:r>
              <a:rPr lang="en-GB" dirty="0">
                <a:latin typeface="Century Gothic" panose="020B0502020202020204" pitchFamily="34" charset="0"/>
              </a:rPr>
              <a:t>Lunches</a:t>
            </a:r>
            <a:r>
              <a:rPr lang="en-GB" dirty="0">
                <a:latin typeface="Comic Sans MS" panose="030F0702030302020204" pitchFamily="66" charset="0"/>
              </a:rPr>
              <a:t> </a:t>
            </a:r>
            <a:endParaRPr lang="en-US"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77524" y="1710418"/>
            <a:ext cx="6672807" cy="4618091"/>
          </a:xfrm>
          <a:prstGeom prst="rect">
            <a:avLst/>
          </a:prstGeom>
        </p:spPr>
      </p:pic>
      <p:pic>
        <p:nvPicPr>
          <p:cNvPr id="5" name="Picture 4"/>
          <p:cNvPicPr>
            <a:picLocks noChangeAspect="1"/>
          </p:cNvPicPr>
          <p:nvPr/>
        </p:nvPicPr>
        <p:blipFill>
          <a:blip r:embed="rId3"/>
          <a:stretch>
            <a:fillRect/>
          </a:stretch>
        </p:blipFill>
        <p:spPr>
          <a:xfrm>
            <a:off x="7452496" y="3076983"/>
            <a:ext cx="4577536" cy="2217828"/>
          </a:xfrm>
          <a:prstGeom prst="rect">
            <a:avLst/>
          </a:prstGeom>
        </p:spPr>
      </p:pic>
    </p:spTree>
    <p:extLst>
      <p:ext uri="{BB962C8B-B14F-4D97-AF65-F5344CB8AC3E}">
        <p14:creationId xmlns:p14="http://schemas.microsoft.com/office/powerpoint/2010/main" val="3803672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After School Clubs</a:t>
            </a:r>
            <a:endParaRPr lang="en-US" dirty="0">
              <a:latin typeface="Century Gothic" panose="020B0502020202020204" pitchFamily="34" charset="0"/>
            </a:endParaRPr>
          </a:p>
        </p:txBody>
      </p:sp>
      <p:sp>
        <p:nvSpPr>
          <p:cNvPr id="5" name="Content Placeholder 2"/>
          <p:cNvSpPr>
            <a:spLocks noGrp="1"/>
          </p:cNvSpPr>
          <p:nvPr>
            <p:ph idx="1"/>
          </p:nvPr>
        </p:nvSpPr>
        <p:spPr>
          <a:xfrm>
            <a:off x="1295401" y="2556932"/>
            <a:ext cx="9601196" cy="3318936"/>
          </a:xfrm>
        </p:spPr>
        <p:txBody>
          <a:bodyPr>
            <a:normAutofit lnSpcReduction="10000"/>
          </a:bodyPr>
          <a:lstStyle/>
          <a:p>
            <a:r>
              <a:rPr lang="en-GB" dirty="0">
                <a:latin typeface="Century Gothic"/>
              </a:rPr>
              <a:t>We have a range of after school clubs on offer – some are organised by outside companies and some are led by members of staff</a:t>
            </a:r>
          </a:p>
          <a:p>
            <a:r>
              <a:rPr lang="en-GB" dirty="0">
                <a:latin typeface="Century Gothic" panose="020B0502020202020204" pitchFamily="34" charset="0"/>
              </a:rPr>
              <a:t>To see what clubs are on offer and how to book them, please see our school website. You will find the page under the community tab. </a:t>
            </a:r>
            <a:endParaRPr lang="en-GB" dirty="0">
              <a:latin typeface="Comic Sans MS" panose="030F0702030302020204" pitchFamily="66" charset="0"/>
            </a:endParaRPr>
          </a:p>
          <a:p>
            <a:pPr>
              <a:buSzPct val="114999"/>
            </a:pPr>
            <a:r>
              <a:rPr lang="en-GB">
                <a:latin typeface="Century Gothic"/>
              </a:rPr>
              <a:t>Each term a PING will be sent out enabling you to book onto clubs.</a:t>
            </a:r>
            <a:endParaRPr lang="en-GB" dirty="0">
              <a:latin typeface="Century Gothic"/>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1964746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PTFA – can you help?</a:t>
            </a:r>
            <a:endParaRPr lang="en-US" dirty="0">
              <a:latin typeface="Century Gothic" panose="020B0502020202020204" pitchFamily="34" charset="0"/>
            </a:endParaRPr>
          </a:p>
        </p:txBody>
      </p:sp>
      <p:sp>
        <p:nvSpPr>
          <p:cNvPr id="3" name="Content Placeholder 2"/>
          <p:cNvSpPr>
            <a:spLocks noGrp="1"/>
          </p:cNvSpPr>
          <p:nvPr>
            <p:ph idx="1"/>
          </p:nvPr>
        </p:nvSpPr>
        <p:spPr>
          <a:xfrm>
            <a:off x="1234441" y="2583058"/>
            <a:ext cx="9601196" cy="3318936"/>
          </a:xfrm>
        </p:spPr>
        <p:txBody>
          <a:bodyPr>
            <a:normAutofit fontScale="62500" lnSpcReduction="20000"/>
          </a:bodyPr>
          <a:lstStyle/>
          <a:p>
            <a:pPr marL="0" indent="0" algn="ctr">
              <a:buNone/>
            </a:pPr>
            <a:r>
              <a:rPr lang="en-US" b="1" dirty="0">
                <a:latin typeface="Century Gothic"/>
              </a:rPr>
              <a:t>The PTFA are an integral part of the school community. Without them, the children wouldn’t have the opportunity to take part in events such as school discos, creating gifts for Mother’s Day and Father’s Day or Easter Egg Hunts to name but a few. Parents wouldn’t be able to attend Bingo Nights and the whole school community wouldn’t be able to attend events such as the Christmas craft night </a:t>
            </a:r>
            <a:r>
              <a:rPr lang="en-US" b="1" dirty="0" err="1">
                <a:latin typeface="Century Gothic"/>
              </a:rPr>
              <a:t>orSummer</a:t>
            </a:r>
            <a:r>
              <a:rPr lang="en-US" b="1" dirty="0">
                <a:latin typeface="Century Gothic"/>
              </a:rPr>
              <a:t> Fair. These are all </a:t>
            </a:r>
            <a:r>
              <a:rPr lang="en-US" b="1" dirty="0" err="1">
                <a:latin typeface="Century Gothic"/>
              </a:rPr>
              <a:t>organised</a:t>
            </a:r>
            <a:r>
              <a:rPr lang="en-US" b="1" dirty="0">
                <a:latin typeface="Century Gothic"/>
              </a:rPr>
              <a:t> by the PTFA and always enjoyed by all those that attend.</a:t>
            </a:r>
          </a:p>
          <a:p>
            <a:pPr marL="0" indent="0" algn="ctr">
              <a:buNone/>
            </a:pPr>
            <a:r>
              <a:rPr lang="en-US" b="1" dirty="0">
                <a:latin typeface="Century Gothic"/>
              </a:rPr>
              <a:t>The money that they raise through all the events goes back into supporting the school and most importantly the children. Over the last few years, we have been able to update the smartboards in all </a:t>
            </a:r>
            <a:r>
              <a:rPr lang="en-US" b="1">
                <a:latin typeface="Century Gothic"/>
              </a:rPr>
              <a:t>the classrooms, changing the play equipment on the school field and Year 6 leavers hoodies in </a:t>
            </a:r>
            <a:r>
              <a:rPr lang="en-US" b="1" dirty="0">
                <a:latin typeface="Century Gothic"/>
              </a:rPr>
              <a:t>addition to all the other extras they are able to offer for the children. </a:t>
            </a:r>
            <a:endParaRPr lang="en-US" dirty="0">
              <a:latin typeface="Century Gothic"/>
            </a:endParaRPr>
          </a:p>
          <a:p>
            <a:pPr marL="0" indent="0" algn="ctr">
              <a:buNone/>
            </a:pPr>
            <a:r>
              <a:rPr lang="en-US" b="1" dirty="0">
                <a:latin typeface="Century Gothic"/>
              </a:rPr>
              <a:t>The PTFA can only continue to </a:t>
            </a:r>
            <a:r>
              <a:rPr lang="en-US" b="1" dirty="0" err="1">
                <a:latin typeface="Century Gothic"/>
              </a:rPr>
              <a:t>organise</a:t>
            </a:r>
            <a:r>
              <a:rPr lang="en-US" b="1" dirty="0">
                <a:latin typeface="Century Gothic"/>
              </a:rPr>
              <a:t> these events and contribute to the school if they have parent volunteers to help support at the events. So if you are able to support in any way this year, please let the PTFA know. </a:t>
            </a:r>
            <a:endParaRPr lang="en-US" dirty="0">
              <a:latin typeface="Century Gothic" panose="020B0502020202020204" pitchFamily="34" charset="0"/>
            </a:endParaRPr>
          </a:p>
          <a:p>
            <a:pPr marL="0" indent="0" algn="ctr">
              <a:buNone/>
            </a:pPr>
            <a:endParaRPr lang="en-US" b="1" dirty="0">
              <a:latin typeface="Century Gothic"/>
            </a:endParaRPr>
          </a:p>
          <a:p>
            <a:pPr marL="0" indent="0" algn="ctr">
              <a:buNone/>
            </a:pPr>
            <a:r>
              <a:rPr lang="en-US" b="1">
                <a:latin typeface="Century Gothic"/>
              </a:rPr>
              <a:t>Pleased to share that the new Chair of the PTFA is Kerry Perkins</a:t>
            </a:r>
            <a:endParaRPr lang="en-US" b="1" dirty="0">
              <a:latin typeface="Century Gothic"/>
            </a:endParaRPr>
          </a:p>
          <a:p>
            <a:pPr algn="ctr"/>
            <a:endParaRPr lang="en-US" dirty="0">
              <a:latin typeface="Comic Sans MS" panose="030F0702030302020204" pitchFamily="66" charset="0"/>
            </a:endParaRPr>
          </a:p>
        </p:txBody>
      </p:sp>
      <p:pic>
        <p:nvPicPr>
          <p:cNvPr id="1027" name="Picture 3" descr="PTFA – Coed Hirwaun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726" y="982132"/>
            <a:ext cx="2251076"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4497344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6B2605C2A9324F96BBA426373764F8" ma:contentTypeVersion="12" ma:contentTypeDescription="Create a new document." ma:contentTypeScope="" ma:versionID="c142662caffa95432fdcf0636ec1bb72">
  <xsd:schema xmlns:xsd="http://www.w3.org/2001/XMLSchema" xmlns:xs="http://www.w3.org/2001/XMLSchema" xmlns:p="http://schemas.microsoft.com/office/2006/metadata/properties" xmlns:ns2="03e09b88-62c8-4064-bd21-7177464c479f" xmlns:ns3="e55a5cf1-4c93-4d2d-8c6a-79d4a6beeb20" targetNamespace="http://schemas.microsoft.com/office/2006/metadata/properties" ma:root="true" ma:fieldsID="45eca3aa5c12e841bc896fac84dadc9d" ns2:_="" ns3:_="">
    <xsd:import namespace="03e09b88-62c8-4064-bd21-7177464c479f"/>
    <xsd:import namespace="e55a5cf1-4c93-4d2d-8c6a-79d4a6beeb2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e09b88-62c8-4064-bd21-7177464c47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1f8272e-1c07-4701-ad62-e35e9bac25b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55a5cf1-4c93-4d2d-8c6a-79d4a6beeb2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79de0a3-d782-45d6-9c64-2ec0b3f49ede}" ma:internalName="TaxCatchAll" ma:showField="CatchAllData" ma:web="e55a5cf1-4c93-4d2d-8c6a-79d4a6beeb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55a5cf1-4c93-4d2d-8c6a-79d4a6beeb20" xsi:nil="true"/>
    <lcf76f155ced4ddcb4097134ff3c332f xmlns="03e09b88-62c8-4064-bd21-7177464c479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AE45F4-45A5-45EC-919C-C36E3CA324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e09b88-62c8-4064-bd21-7177464c479f"/>
    <ds:schemaRef ds:uri="e55a5cf1-4c93-4d2d-8c6a-79d4a6beeb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8661506-AA9A-4BB2-BAAA-5D121BA69905}">
  <ds:schemaRefs>
    <ds:schemaRef ds:uri="http://schemas.microsoft.com/office/2006/metadata/properties"/>
    <ds:schemaRef ds:uri="http://schemas.microsoft.com/office/infopath/2007/PartnerControls"/>
    <ds:schemaRef ds:uri="e55a5cf1-4c93-4d2d-8c6a-79d4a6beeb20"/>
    <ds:schemaRef ds:uri="03e09b88-62c8-4064-bd21-7177464c479f"/>
  </ds:schemaRefs>
</ds:datastoreItem>
</file>

<file path=customXml/itemProps3.xml><?xml version="1.0" encoding="utf-8"?>
<ds:datastoreItem xmlns:ds="http://schemas.openxmlformats.org/officeDocument/2006/customXml" ds:itemID="{A9839600-2CDE-464C-A1E8-7BEFBD51E6B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452</TotalTime>
  <Words>1064</Words>
  <Application>Microsoft Macintosh PowerPoint</Application>
  <PresentationFormat>Widescreen</PresentationFormat>
  <Paragraphs>85</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Comic Sans MS</vt:lpstr>
      <vt:lpstr>Garamond</vt:lpstr>
      <vt:lpstr>Organic</vt:lpstr>
      <vt:lpstr>Meet the Teacher</vt:lpstr>
      <vt:lpstr>Who works in the classroom?</vt:lpstr>
      <vt:lpstr>What does a day in Year 6 look like?</vt:lpstr>
      <vt:lpstr>PowerPoint Presentation</vt:lpstr>
      <vt:lpstr>How do we communicate?</vt:lpstr>
      <vt:lpstr>Who to speak to?</vt:lpstr>
      <vt:lpstr>When is PE and Earth Class?</vt:lpstr>
      <vt:lpstr>What are the homework expectations?</vt:lpstr>
      <vt:lpstr>What are the uniform expectations?</vt:lpstr>
      <vt:lpstr>What does my child need to bring in to school every day?</vt:lpstr>
      <vt:lpstr>Attendance – why is it important?</vt:lpstr>
      <vt:lpstr>100 Things to do Before Leaving Sutton Valence </vt:lpstr>
      <vt:lpstr>100 Things to do Before Leaving Sutton Valence </vt:lpstr>
      <vt:lpstr>Lunches </vt:lpstr>
      <vt:lpstr>After School Clubs</vt:lpstr>
      <vt:lpstr>PTFA – can you help?</vt:lpstr>
    </vt:vector>
  </TitlesOfParts>
  <Company>Bode Communications Ltd</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rparsons</dc:creator>
  <cp:lastModifiedBy>Microspot Team</cp:lastModifiedBy>
  <cp:revision>153</cp:revision>
  <dcterms:created xsi:type="dcterms:W3CDTF">2023-07-04T09:50:58Z</dcterms:created>
  <dcterms:modified xsi:type="dcterms:W3CDTF">2026-09-13T14:09:03Z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0x010100606B2605C2A9324F96BBA426373764F8</vt:lpwstr>
  </property>
  <property fmtid="{D5CDD505-2E9C-101B-9397-08002B2CF9AE}" pid="3" name="Order">
    <vt:r8>2188900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y fmtid="{D5CDD505-2E9C-101B-9397-08002B2CF9AE}" pid="9" name="MediaServiceImageTags">
    <vt:lpwstr/>
  </property>
</Properties>
</file>